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40" r:id="rId1"/>
  </p:sldMasterIdLst>
  <p:notesMasterIdLst>
    <p:notesMasterId r:id="rId13"/>
  </p:notesMasterIdLst>
  <p:handoutMasterIdLst>
    <p:handoutMasterId r:id="rId14"/>
  </p:handoutMasterIdLst>
  <p:sldIdLst>
    <p:sldId id="3221" r:id="rId2"/>
    <p:sldId id="3265" r:id="rId3"/>
    <p:sldId id="3266" r:id="rId4"/>
    <p:sldId id="3239" r:id="rId5"/>
    <p:sldId id="3247" r:id="rId6"/>
    <p:sldId id="3267" r:id="rId7"/>
    <p:sldId id="3240" r:id="rId8"/>
    <p:sldId id="3268" r:id="rId9"/>
    <p:sldId id="3245" r:id="rId10"/>
    <p:sldId id="3263" r:id="rId11"/>
    <p:sldId id="3270" r:id="rId12"/>
  </p:sldIdLst>
  <p:sldSz cx="12858750" cy="7232650"/>
  <p:notesSz cx="6858000" cy="9144000"/>
  <p:custDataLst>
    <p:tags r:id="rId15"/>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5" orient="horz" pos="4183" userDrawn="1">
          <p15:clr>
            <a:srgbClr val="A4A3A4"/>
          </p15:clr>
        </p15:guide>
        <p15:guide id="6" pos="7588" userDrawn="1">
          <p15:clr>
            <a:srgbClr val="A4A3A4"/>
          </p15:clr>
        </p15:guide>
        <p15:guide id="7" pos="376" userDrawn="1">
          <p15:clr>
            <a:srgbClr val="A4A3A4"/>
          </p15:clr>
        </p15:guide>
        <p15:guide id="8" pos="135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0000"/>
    <a:srgbClr val="0FC7D3"/>
    <a:srgbClr val="EC206C"/>
    <a:srgbClr val="BC148E"/>
    <a:srgbClr val="0A1A3B"/>
    <a:srgbClr val="CE000D"/>
    <a:srgbClr val="FE67BE"/>
    <a:srgbClr val="84004C"/>
    <a:srgbClr val="8B2FC3"/>
    <a:srgbClr val="C924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32" autoAdjust="0"/>
    <p:restoredTop sz="92986" autoAdjust="0"/>
  </p:normalViewPr>
  <p:slideViewPr>
    <p:cSldViewPr>
      <p:cViewPr varScale="1">
        <p:scale>
          <a:sx n="81" d="100"/>
          <a:sy n="81" d="100"/>
        </p:scale>
        <p:origin x="826" y="62"/>
      </p:cViewPr>
      <p:guideLst>
        <p:guide orient="horz" pos="328"/>
        <p:guide pos="4050"/>
        <p:guide orient="horz" pos="4183"/>
        <p:guide pos="7588"/>
        <p:guide pos="376"/>
        <p:guide pos="135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75" d="100"/>
        <a:sy n="75" d="100"/>
      </p:scale>
      <p:origin x="0" y="0"/>
    </p:cViewPr>
  </p:sorterViewPr>
  <p:notesViewPr>
    <p:cSldViewPr showGuides="1">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2023/2/4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4242514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2023/2/4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3412578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1512789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1344775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534436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49792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2470293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3526665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751735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4148816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872576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4212351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5_空白">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400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advTm="10000"/>
    </mc:Choice>
    <mc:Fallback>
      <p:transition advTm="1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723069"/>
      </p:ext>
    </p:extLst>
  </p:cSld>
  <p:clrMapOvr>
    <a:masterClrMapping/>
  </p:clrMapOvr>
  <mc:AlternateContent xmlns:mc="http://schemas.openxmlformats.org/markup-compatibility/2006">
    <mc:Choice xmlns:p14="http://schemas.microsoft.com/office/powerpoint/2010/main" Requires="p14">
      <p:transition p14:dur="10" advTm="10000"/>
    </mc:Choice>
    <mc:Fallback>
      <p:transition advTm="10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2023/2/4</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78975340"/>
      </p:ext>
    </p:extLst>
  </p:cSld>
  <p:clrMap bg1="lt1" tx1="dk1" bg2="lt2" tx2="dk2" accent1="accent1" accent2="accent2" accent3="accent3" accent4="accent4" accent5="accent5" accent6="accent6" hlink="hlink" folHlink="folHlink"/>
  <p:sldLayoutIdLst>
    <p:sldLayoutId id="2147483982" r:id="rId1"/>
    <p:sldLayoutId id="2147483983" r:id="rId2"/>
  </p:sldLayoutIdLst>
  <mc:AlternateContent xmlns:mc="http://schemas.openxmlformats.org/markup-compatibility/2006">
    <mc:Choice xmlns:p14="http://schemas.microsoft.com/office/powerpoint/2010/main" Requires="p14">
      <p:transition p14:dur="10" advTm="10000"/>
    </mc:Choice>
    <mc:Fallback>
      <p:transition advTm="1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858750" cy="7232650"/>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259"/>
          <p:cNvSpPr>
            <a:spLocks noChangeArrowheads="1"/>
          </p:cNvSpPr>
          <p:nvPr/>
        </p:nvSpPr>
        <p:spPr bwMode="auto">
          <a:xfrm>
            <a:off x="380703" y="5482362"/>
            <a:ext cx="110892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4400" cap="all" dirty="0" err="1">
                <a:solidFill>
                  <a:schemeClr val="accent1"/>
                </a:solidFill>
                <a:latin typeface="Calibri" panose="020F0502020204030204" pitchFamily="34" charset="0"/>
                <a:ea typeface="叶根友毛笔行书2.0版" panose="02010601030101010101" pitchFamily="2" charset="-122"/>
                <a:cs typeface="Calibri" panose="020F0502020204030204" pitchFamily="34" charset="0"/>
              </a:rPr>
              <a:t>Nghề</a:t>
            </a:r>
            <a:r>
              <a:rPr lang="en-US" altLang="zh-CN" sz="4400" cap="all" dirty="0">
                <a:solidFill>
                  <a:schemeClr val="accent1"/>
                </a:solidFill>
                <a:latin typeface="Calibri" panose="020F0502020204030204" pitchFamily="34" charset="0"/>
                <a:ea typeface="叶根友毛笔行书2.0版" panose="02010601030101010101" pitchFamily="2" charset="-122"/>
                <a:cs typeface="Calibri" panose="020F0502020204030204" pitchFamily="34" charset="0"/>
              </a:rPr>
              <a:t> </a:t>
            </a:r>
            <a:r>
              <a:rPr lang="en-US" altLang="zh-CN" sz="4400" cap="all" dirty="0" err="1">
                <a:solidFill>
                  <a:schemeClr val="accent1"/>
                </a:solidFill>
                <a:latin typeface="Calibri" panose="020F0502020204030204" pitchFamily="34" charset="0"/>
                <a:ea typeface="叶根友毛笔行书2.0版" panose="02010601030101010101" pitchFamily="2" charset="-122"/>
                <a:cs typeface="Calibri" panose="020F0502020204030204" pitchFamily="34" charset="0"/>
              </a:rPr>
              <a:t>kỹ</a:t>
            </a:r>
            <a:r>
              <a:rPr lang="en-US" altLang="zh-CN" sz="4400" cap="all" dirty="0">
                <a:solidFill>
                  <a:schemeClr val="accent1"/>
                </a:solidFill>
                <a:latin typeface="Calibri" panose="020F0502020204030204" pitchFamily="34" charset="0"/>
                <a:ea typeface="叶根友毛笔行书2.0版" panose="02010601030101010101" pitchFamily="2" charset="-122"/>
                <a:cs typeface="Calibri" panose="020F0502020204030204" pitchFamily="34" charset="0"/>
              </a:rPr>
              <a:t> </a:t>
            </a:r>
            <a:r>
              <a:rPr lang="en-US" altLang="zh-CN" sz="4400" cap="all" dirty="0" err="1">
                <a:solidFill>
                  <a:schemeClr val="accent1"/>
                </a:solidFill>
                <a:latin typeface="Calibri" panose="020F0502020204030204" pitchFamily="34" charset="0"/>
                <a:ea typeface="叶根友毛笔行书2.0版" panose="02010601030101010101" pitchFamily="2" charset="-122"/>
                <a:cs typeface="Calibri" panose="020F0502020204030204" pitchFamily="34" charset="0"/>
              </a:rPr>
              <a:t>sư</a:t>
            </a:r>
            <a:r>
              <a:rPr lang="en-US" altLang="zh-CN" sz="4400" cap="all" dirty="0">
                <a:solidFill>
                  <a:schemeClr val="accent1"/>
                </a:solidFill>
                <a:latin typeface="Calibri" panose="020F0502020204030204" pitchFamily="34" charset="0"/>
                <a:ea typeface="叶根友毛笔行书2.0版" panose="02010601030101010101" pitchFamily="2" charset="-122"/>
                <a:cs typeface="Calibri" panose="020F0502020204030204" pitchFamily="34" charset="0"/>
              </a:rPr>
              <a:t> </a:t>
            </a:r>
            <a:r>
              <a:rPr lang="en-US" altLang="zh-CN" sz="4400" cap="all" dirty="0" err="1">
                <a:solidFill>
                  <a:schemeClr val="accent1"/>
                </a:solidFill>
                <a:latin typeface="Calibri" panose="020F0502020204030204" pitchFamily="34" charset="0"/>
                <a:ea typeface="叶根友毛笔行书2.0版" panose="02010601030101010101" pitchFamily="2" charset="-122"/>
                <a:cs typeface="Calibri" panose="020F0502020204030204" pitchFamily="34" charset="0"/>
              </a:rPr>
              <a:t>xây</a:t>
            </a:r>
            <a:r>
              <a:rPr lang="en-US" altLang="zh-CN" sz="4400" cap="all" dirty="0">
                <a:solidFill>
                  <a:schemeClr val="accent1"/>
                </a:solidFill>
                <a:latin typeface="Calibri" panose="020F0502020204030204" pitchFamily="34" charset="0"/>
                <a:ea typeface="叶根友毛笔行书2.0版" panose="02010601030101010101" pitchFamily="2" charset="-122"/>
                <a:cs typeface="Calibri" panose="020F0502020204030204" pitchFamily="34" charset="0"/>
              </a:rPr>
              <a:t> </a:t>
            </a:r>
            <a:r>
              <a:rPr lang="en-US" altLang="zh-CN" sz="4400" cap="all" dirty="0" err="1">
                <a:solidFill>
                  <a:schemeClr val="accent1"/>
                </a:solidFill>
                <a:latin typeface="Calibri" panose="020F0502020204030204" pitchFamily="34" charset="0"/>
                <a:ea typeface="叶根友毛笔行书2.0版" panose="02010601030101010101" pitchFamily="2" charset="-122"/>
                <a:cs typeface="Calibri" panose="020F0502020204030204" pitchFamily="34" charset="0"/>
              </a:rPr>
              <a:t>dựng</a:t>
            </a:r>
            <a:endParaRPr lang="zh-CN" altLang="en-US" sz="4400" cap="all" dirty="0">
              <a:solidFill>
                <a:schemeClr val="accent1"/>
              </a:solidFill>
              <a:latin typeface="Calibri" panose="020F0502020204030204" pitchFamily="34" charset="0"/>
              <a:ea typeface="叶根友毛笔行书2.0版" panose="02010601030101010101" pitchFamily="2" charset="-122"/>
              <a:cs typeface="Calibri" panose="020F0502020204030204" pitchFamily="34" charset="0"/>
            </a:endParaRPr>
          </a:p>
        </p:txBody>
      </p:sp>
      <p:sp>
        <p:nvSpPr>
          <p:cNvPr id="12" name="矩形 259"/>
          <p:cNvSpPr>
            <a:spLocks noChangeArrowheads="1"/>
          </p:cNvSpPr>
          <p:nvPr/>
        </p:nvSpPr>
        <p:spPr bwMode="auto">
          <a:xfrm>
            <a:off x="380703" y="5143808"/>
            <a:ext cx="540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000" cap="all" dirty="0" err="1">
                <a:solidFill>
                  <a:schemeClr val="accent1"/>
                </a:solidFill>
                <a:latin typeface="Calibri" panose="020F0502020204030204" pitchFamily="34" charset="0"/>
                <a:ea typeface="叶根友毛笔行书2.0版" panose="02010601030101010101" pitchFamily="2" charset="-122"/>
                <a:cs typeface="Calibri" panose="020F0502020204030204" pitchFamily="34" charset="0"/>
              </a:rPr>
              <a:t>Nguyễn</a:t>
            </a:r>
            <a:r>
              <a:rPr lang="en-US" altLang="zh-CN" sz="2000" cap="all" dirty="0">
                <a:solidFill>
                  <a:schemeClr val="accent1"/>
                </a:solidFill>
                <a:latin typeface="Calibri" panose="020F0502020204030204" pitchFamily="34" charset="0"/>
                <a:ea typeface="叶根友毛笔行书2.0版" panose="02010601030101010101" pitchFamily="2" charset="-122"/>
                <a:cs typeface="Calibri" panose="020F0502020204030204" pitchFamily="34" charset="0"/>
              </a:rPr>
              <a:t> </a:t>
            </a:r>
            <a:r>
              <a:rPr lang="en-US" altLang="zh-CN" sz="2000" cap="all" dirty="0" err="1">
                <a:solidFill>
                  <a:schemeClr val="accent1"/>
                </a:solidFill>
                <a:latin typeface="Calibri" panose="020F0502020204030204" pitchFamily="34" charset="0"/>
                <a:ea typeface="叶根友毛笔行书2.0版" panose="02010601030101010101" pitchFamily="2" charset="-122"/>
                <a:cs typeface="Calibri" panose="020F0502020204030204" pitchFamily="34" charset="0"/>
              </a:rPr>
              <a:t>trọng</a:t>
            </a:r>
            <a:r>
              <a:rPr lang="en-US" altLang="zh-CN" sz="2000" cap="all" dirty="0">
                <a:solidFill>
                  <a:schemeClr val="accent1"/>
                </a:solidFill>
                <a:latin typeface="Calibri" panose="020F0502020204030204" pitchFamily="34" charset="0"/>
                <a:ea typeface="叶根友毛笔行书2.0版" panose="02010601030101010101" pitchFamily="2" charset="-122"/>
                <a:cs typeface="Calibri" panose="020F0502020204030204" pitchFamily="34" charset="0"/>
              </a:rPr>
              <a:t> </a:t>
            </a:r>
            <a:r>
              <a:rPr lang="en-US" altLang="zh-CN" sz="2000" cap="all" dirty="0" err="1">
                <a:solidFill>
                  <a:schemeClr val="accent1"/>
                </a:solidFill>
                <a:latin typeface="Calibri" panose="020F0502020204030204" pitchFamily="34" charset="0"/>
                <a:ea typeface="叶根友毛笔行书2.0版" panose="02010601030101010101" pitchFamily="2" charset="-122"/>
                <a:cs typeface="Calibri" panose="020F0502020204030204" pitchFamily="34" charset="0"/>
              </a:rPr>
              <a:t>tân</a:t>
            </a:r>
            <a:endParaRPr lang="zh-CN" altLang="en-US" sz="2000" cap="all" dirty="0">
              <a:solidFill>
                <a:schemeClr val="accent1"/>
              </a:solidFill>
              <a:latin typeface="Calibri" panose="020F0502020204030204" pitchFamily="34" charset="0"/>
              <a:ea typeface="叶根友毛笔行书2.0版" panose="02010601030101010101" pitchFamily="2" charset="-122"/>
              <a:cs typeface="Calibri" panose="020F0502020204030204" pitchFamily="34" charset="0"/>
            </a:endParaRPr>
          </a:p>
        </p:txBody>
      </p:sp>
      <p:pic>
        <p:nvPicPr>
          <p:cNvPr id="3" name="奥特曼 - Remember (Original Mix)">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24575" y="-1083677"/>
            <a:ext cx="609600" cy="609600"/>
          </a:xfrm>
          <a:prstGeom prst="rect">
            <a:avLst/>
          </a:prstGeom>
        </p:spPr>
      </p:pic>
    </p:spTree>
    <p:extLst>
      <p:ext uri="{BB962C8B-B14F-4D97-AF65-F5344CB8AC3E}">
        <p14:creationId xmlns:p14="http://schemas.microsoft.com/office/powerpoint/2010/main" val="833026911"/>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41" presetClass="entr" presetSubtype="0" fill="hold" grpId="0" nodeType="afterEffect">
                                  <p:stCondLst>
                                    <p:cond delay="0"/>
                                  </p:stCondLst>
                                  <p:iterate type="lt">
                                    <p:tmPct val="10000"/>
                                  </p:iterate>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2"/>
                                        </p:tgtEl>
                                        <p:attrNameLst>
                                          <p:attrName>ppt_y</p:attrName>
                                        </p:attrNameLst>
                                      </p:cBhvr>
                                      <p:tavLst>
                                        <p:tav tm="0">
                                          <p:val>
                                            <p:strVal val="#ppt_y"/>
                                          </p:val>
                                        </p:tav>
                                        <p:tav tm="100000">
                                          <p:val>
                                            <p:strVal val="#ppt_y"/>
                                          </p:val>
                                        </p:tav>
                                      </p:tavLst>
                                    </p:anim>
                                    <p:anim calcmode="lin" valueType="num">
                                      <p:cBhvr>
                                        <p:cTn id="12"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2"/>
                                        </p:tgtEl>
                                      </p:cBhvr>
                                    </p:animEffect>
                                  </p:childTnLst>
                                </p:cTn>
                              </p:par>
                            </p:childTnLst>
                          </p:cTn>
                        </p:par>
                        <p:par>
                          <p:cTn id="15" fill="hold">
                            <p:stCondLst>
                              <p:cond delay="115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8"/>
                                        </p:tgtEl>
                                        <p:attrNameLst>
                                          <p:attrName>ppt_y</p:attrName>
                                        </p:attrNameLst>
                                      </p:cBhvr>
                                      <p:tavLst>
                                        <p:tav tm="0">
                                          <p:val>
                                            <p:strVal val="#ppt_y"/>
                                          </p:val>
                                        </p:tav>
                                        <p:tav tm="100000">
                                          <p:val>
                                            <p:strVal val="#ppt_y"/>
                                          </p:val>
                                        </p:tav>
                                      </p:tavLst>
                                    </p:anim>
                                    <p:anim calcmode="lin" valueType="num">
                                      <p:cBhvr>
                                        <p:cTn id="20"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8"/>
                                        </p:tgtEl>
                                      </p:cBhvr>
                                    </p:animEffect>
                                  </p:childTnLst>
                                </p:cTn>
                              </p:par>
                            </p:childTnLst>
                          </p:cTn>
                        </p:par>
                        <p:par>
                          <p:cTn id="23" fill="hold">
                            <p:stCondLst>
                              <p:cond delay="2350"/>
                            </p:stCondLst>
                            <p:childTnLst>
                              <p:par>
                                <p:cTn id="24" presetID="26" presetClass="emph" presetSubtype="0" fill="hold" grpId="1" nodeType="afterEffect">
                                  <p:stCondLst>
                                    <p:cond delay="0"/>
                                  </p:stCondLst>
                                  <p:iterate type="lt">
                                    <p:tmPct val="0"/>
                                  </p:iterate>
                                  <p:childTnLst>
                                    <p:animEffect transition="out" filter="fade">
                                      <p:cBhvr>
                                        <p:cTn id="25" dur="500" tmFilter="0, 0; .2, .5; .8, .5; 1, 0"/>
                                        <p:tgtEl>
                                          <p:spTgt spid="8"/>
                                        </p:tgtEl>
                                      </p:cBhvr>
                                    </p:animEffect>
                                    <p:animScale>
                                      <p:cBhvr>
                                        <p:cTn id="26"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7" repeatCount="indefinite" fill="remove" display="0">
                  <p:stCondLst>
                    <p:cond delay="indefinite"/>
                  </p:stCondLst>
                  <p:endCondLst>
                    <p:cond evt="onStopAudio" delay="0">
                      <p:tgtEl>
                        <p:sldTgt/>
                      </p:tgtEl>
                    </p:cond>
                  </p:endCondLst>
                </p:cTn>
                <p:tgtEl>
                  <p:spTgt spid="3"/>
                </p:tgtEl>
              </p:cMediaNode>
            </p:audio>
          </p:childTnLst>
        </p:cTn>
      </p:par>
    </p:tnLst>
    <p:bldLst>
      <p:bldP spid="8" grpId="0"/>
      <p:bldP spid="8" grpId="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339733" y="2236764"/>
            <a:ext cx="3000210" cy="3000210"/>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 name="椭圆 4"/>
          <p:cNvSpPr/>
          <p:nvPr/>
        </p:nvSpPr>
        <p:spPr>
          <a:xfrm>
            <a:off x="5036420" y="2236764"/>
            <a:ext cx="3000210" cy="3000210"/>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 name="椭圆 5"/>
          <p:cNvSpPr/>
          <p:nvPr/>
        </p:nvSpPr>
        <p:spPr>
          <a:xfrm>
            <a:off x="8733108" y="2236764"/>
            <a:ext cx="3000210" cy="3000210"/>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nvGrpSpPr>
          <p:cNvPr id="20" name="组合 29"/>
          <p:cNvGrpSpPr>
            <a:grpSpLocks/>
          </p:cNvGrpSpPr>
          <p:nvPr/>
        </p:nvGrpSpPr>
        <p:grpSpPr bwMode="auto">
          <a:xfrm>
            <a:off x="3493900" y="2334985"/>
            <a:ext cx="662992" cy="665225"/>
            <a:chOff x="2484120" y="1661160"/>
            <a:chExt cx="472440" cy="472440"/>
          </a:xfrm>
        </p:grpSpPr>
        <p:sp>
          <p:nvSpPr>
            <p:cNvPr id="24" name="椭圆 23"/>
            <p:cNvSpPr/>
            <p:nvPr/>
          </p:nvSpPr>
          <p:spPr>
            <a:xfrm>
              <a:off x="2484120" y="1661160"/>
              <a:ext cx="472440" cy="472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2788" name="矩形 26"/>
            <p:cNvSpPr>
              <a:spLocks noChangeArrowheads="1"/>
            </p:cNvSpPr>
            <p:nvPr/>
          </p:nvSpPr>
          <p:spPr bwMode="auto">
            <a:xfrm>
              <a:off x="2547824" y="1745731"/>
              <a:ext cx="332632" cy="28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969" b="1">
                  <a:solidFill>
                    <a:schemeClr val="bg1"/>
                  </a:solidFill>
                  <a:latin typeface="Helvetica" panose="020B0604020202020204" pitchFamily="34" charset="0"/>
                </a:rPr>
                <a:t>01</a:t>
              </a:r>
              <a:endParaRPr lang="zh-CN" altLang="en-US" sz="1828">
                <a:solidFill>
                  <a:schemeClr val="bg1"/>
                </a:solidFill>
              </a:endParaRPr>
            </a:p>
          </p:txBody>
        </p:sp>
      </p:grpSp>
      <p:grpSp>
        <p:nvGrpSpPr>
          <p:cNvPr id="27" name="组合 30"/>
          <p:cNvGrpSpPr>
            <a:grpSpLocks/>
          </p:cNvGrpSpPr>
          <p:nvPr/>
        </p:nvGrpSpPr>
        <p:grpSpPr bwMode="auto">
          <a:xfrm>
            <a:off x="7244168" y="2334985"/>
            <a:ext cx="662992" cy="665225"/>
            <a:chOff x="5151120" y="1661160"/>
            <a:chExt cx="472440" cy="472440"/>
          </a:xfrm>
        </p:grpSpPr>
        <p:sp>
          <p:nvSpPr>
            <p:cNvPr id="25" name="椭圆 24"/>
            <p:cNvSpPr/>
            <p:nvPr/>
          </p:nvSpPr>
          <p:spPr>
            <a:xfrm>
              <a:off x="5151120" y="1661160"/>
              <a:ext cx="472440" cy="472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2786" name="矩形 27"/>
            <p:cNvSpPr>
              <a:spLocks noChangeArrowheads="1"/>
            </p:cNvSpPr>
            <p:nvPr/>
          </p:nvSpPr>
          <p:spPr bwMode="auto">
            <a:xfrm>
              <a:off x="5199584" y="1745731"/>
              <a:ext cx="332632" cy="28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969" b="1" dirty="0">
                  <a:solidFill>
                    <a:schemeClr val="bg1"/>
                  </a:solidFill>
                  <a:latin typeface="Helvetica" panose="020B0604020202020204" pitchFamily="34" charset="0"/>
                </a:rPr>
                <a:t>02</a:t>
              </a:r>
              <a:endParaRPr lang="zh-CN" altLang="en-US" sz="1828" dirty="0">
                <a:solidFill>
                  <a:schemeClr val="bg1"/>
                </a:solidFill>
              </a:endParaRPr>
            </a:p>
          </p:txBody>
        </p:sp>
      </p:grpSp>
      <p:grpSp>
        <p:nvGrpSpPr>
          <p:cNvPr id="28" name="组合 31"/>
          <p:cNvGrpSpPr>
            <a:grpSpLocks/>
          </p:cNvGrpSpPr>
          <p:nvPr/>
        </p:nvGrpSpPr>
        <p:grpSpPr bwMode="auto">
          <a:xfrm>
            <a:off x="11048000" y="2334985"/>
            <a:ext cx="662992" cy="665225"/>
            <a:chOff x="7856220" y="1661160"/>
            <a:chExt cx="472440" cy="472440"/>
          </a:xfrm>
        </p:grpSpPr>
        <p:sp>
          <p:nvSpPr>
            <p:cNvPr id="26" name="椭圆 25"/>
            <p:cNvSpPr/>
            <p:nvPr/>
          </p:nvSpPr>
          <p:spPr>
            <a:xfrm>
              <a:off x="7856220" y="1661160"/>
              <a:ext cx="472440" cy="472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2784" name="矩形 28"/>
            <p:cNvSpPr>
              <a:spLocks noChangeArrowheads="1"/>
            </p:cNvSpPr>
            <p:nvPr/>
          </p:nvSpPr>
          <p:spPr bwMode="auto">
            <a:xfrm>
              <a:off x="7912304" y="1745731"/>
              <a:ext cx="332632" cy="28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969" b="1">
                  <a:solidFill>
                    <a:schemeClr val="bg1"/>
                  </a:solidFill>
                  <a:latin typeface="Helvetica" panose="020B0604020202020204" pitchFamily="34" charset="0"/>
                </a:rPr>
                <a:t>03</a:t>
              </a:r>
              <a:endParaRPr lang="zh-CN" altLang="en-US" sz="1828">
                <a:solidFill>
                  <a:schemeClr val="bg1"/>
                </a:solidFill>
              </a:endParaRPr>
            </a:p>
          </p:txBody>
        </p:sp>
      </p:grpSp>
      <p:sp>
        <p:nvSpPr>
          <p:cNvPr id="32" name="TextBox 15"/>
          <p:cNvSpPr txBox="1"/>
          <p:nvPr/>
        </p:nvSpPr>
        <p:spPr>
          <a:xfrm>
            <a:off x="1677695" y="5780662"/>
            <a:ext cx="2709932" cy="635144"/>
          </a:xfrm>
          <a:prstGeom prst="rect">
            <a:avLst/>
          </a:prstGeom>
          <a:noFill/>
        </p:spPr>
        <p:txBody>
          <a:bodyPr wrap="square" lIns="99220" tIns="49610" rIns="99220" bIns="49610" rtlCol="0">
            <a:spAutoFit/>
          </a:bodyPr>
          <a:lstStyle/>
          <a:p>
            <a:pPr>
              <a:lnSpc>
                <a:spcPct val="150000"/>
              </a:lnSpc>
            </a:pPr>
            <a:r>
              <a:rPr lang="vi-VN" sz="800" dirty="0"/>
              <a:t>Nghề xây dựng là nghề kiến tạo xã hội, góp phần vào sự phát triển của Nhân loại. Trên thế giới, có những công trình trường tồn với thời gian</a:t>
            </a:r>
            <a:endParaRPr lang="zh-CN" altLang="en-US" sz="800" dirty="0">
              <a:solidFill>
                <a:schemeClr val="bg1">
                  <a:lumMod val="65000"/>
                </a:schemeClr>
              </a:solidFill>
              <a:ea typeface="微软雅黑" panose="020B0503020204020204" pitchFamily="34" charset="-122"/>
              <a:sym typeface="Arial" panose="020B0604020202020204" pitchFamily="34" charset="0"/>
            </a:endParaRPr>
          </a:p>
        </p:txBody>
      </p:sp>
      <p:sp>
        <p:nvSpPr>
          <p:cNvPr id="33" name="TextBox 16"/>
          <p:cNvSpPr txBox="1"/>
          <p:nvPr/>
        </p:nvSpPr>
        <p:spPr>
          <a:xfrm>
            <a:off x="1677695" y="5459931"/>
            <a:ext cx="1694633" cy="315633"/>
          </a:xfrm>
          <a:prstGeom prst="rect">
            <a:avLst/>
          </a:prstGeom>
          <a:noFill/>
        </p:spPr>
        <p:txBody>
          <a:bodyPr wrap="none" lIns="99220" tIns="49610" rIns="99220" bIns="49610" rtlCol="0">
            <a:spAutoFit/>
          </a:bodyPr>
          <a:lstStyle/>
          <a:p>
            <a:r>
              <a:rPr lang="vi-VN" sz="1400" b="1" dirty="0"/>
              <a:t>nghề kiến tạo xã hội</a:t>
            </a:r>
            <a:endParaRPr lang="vi-VN" sz="1400" dirty="0"/>
          </a:p>
        </p:txBody>
      </p:sp>
      <p:sp>
        <p:nvSpPr>
          <p:cNvPr id="34" name="TextBox 15"/>
          <p:cNvSpPr txBox="1"/>
          <p:nvPr/>
        </p:nvSpPr>
        <p:spPr>
          <a:xfrm>
            <a:off x="5478170" y="5780662"/>
            <a:ext cx="2709932" cy="635144"/>
          </a:xfrm>
          <a:prstGeom prst="rect">
            <a:avLst/>
          </a:prstGeom>
          <a:noFill/>
        </p:spPr>
        <p:txBody>
          <a:bodyPr wrap="square" lIns="99220" tIns="49610" rIns="99220" bIns="49610" rtlCol="0">
            <a:spAutoFit/>
          </a:bodyPr>
          <a:lstStyle/>
          <a:p>
            <a:pPr>
              <a:lnSpc>
                <a:spcPct val="150000"/>
              </a:lnSpc>
            </a:pPr>
            <a:r>
              <a:rPr lang="vi-VN" sz="800" dirty="0"/>
              <a:t> Đó là những buổi trưa nắng cháy da, cháy thịt hay những đêm lạnh buốt nằm lán, trực đổ bê tông giữa núi rừng bạt ngàn.</a:t>
            </a:r>
            <a:endParaRPr lang="zh-CN" altLang="en-US" sz="800" dirty="0">
              <a:solidFill>
                <a:schemeClr val="bg1">
                  <a:lumMod val="65000"/>
                </a:schemeClr>
              </a:solidFill>
              <a:ea typeface="微软雅黑" panose="020B0503020204020204" pitchFamily="34" charset="-122"/>
              <a:sym typeface="Arial" panose="020B0604020202020204" pitchFamily="34" charset="0"/>
            </a:endParaRPr>
          </a:p>
        </p:txBody>
      </p:sp>
      <p:sp>
        <p:nvSpPr>
          <p:cNvPr id="35" name="TextBox 16"/>
          <p:cNvSpPr txBox="1"/>
          <p:nvPr/>
        </p:nvSpPr>
        <p:spPr>
          <a:xfrm>
            <a:off x="5478170" y="5459931"/>
            <a:ext cx="1836275" cy="315633"/>
          </a:xfrm>
          <a:prstGeom prst="rect">
            <a:avLst/>
          </a:prstGeom>
          <a:noFill/>
        </p:spPr>
        <p:txBody>
          <a:bodyPr wrap="none" lIns="99220" tIns="49610" rIns="99220" bIns="49610" rtlCol="0">
            <a:spAutoFit/>
          </a:bodyPr>
          <a:lstStyle/>
          <a:p>
            <a:r>
              <a:rPr lang="vi-VN" sz="1400" b="1" dirty="0"/>
              <a:t>nơi rèn luyện bản lĩnh</a:t>
            </a:r>
            <a:endParaRPr lang="vi-VN" sz="1400" dirty="0"/>
          </a:p>
        </p:txBody>
      </p:sp>
      <p:sp>
        <p:nvSpPr>
          <p:cNvPr id="36" name="TextBox 15"/>
          <p:cNvSpPr txBox="1"/>
          <p:nvPr/>
        </p:nvSpPr>
        <p:spPr>
          <a:xfrm>
            <a:off x="9069095" y="5780662"/>
            <a:ext cx="2709932" cy="1004475"/>
          </a:xfrm>
          <a:prstGeom prst="rect">
            <a:avLst/>
          </a:prstGeom>
          <a:noFill/>
        </p:spPr>
        <p:txBody>
          <a:bodyPr wrap="square" lIns="99220" tIns="49610" rIns="99220" bIns="49610" rtlCol="0">
            <a:spAutoFit/>
          </a:bodyPr>
          <a:lstStyle/>
          <a:p>
            <a:pPr>
              <a:lnSpc>
                <a:spcPct val="150000"/>
              </a:lnSpc>
            </a:pPr>
            <a:r>
              <a:rPr lang="vi-VN" sz="800" dirty="0"/>
              <a:t>Hãy hỏi một chủ doanh nghiệp xây dựng, một Giám đốc dự án hoặc một người Chỉ huy trưởng. Những người đã có thành công, có sự đóng góp nhất định cho xã hội để có cái nhìn tích cực về nghề. Họ chính là mục tiêu để các bạn kỹ sư trẻ phấn đấu trên con đường sự nghiệp của bản thân.</a:t>
            </a:r>
            <a:endParaRPr lang="zh-CN" altLang="en-US" sz="800" dirty="0">
              <a:solidFill>
                <a:schemeClr val="bg1">
                  <a:lumMod val="65000"/>
                </a:schemeClr>
              </a:solidFill>
              <a:ea typeface="微软雅黑" panose="020B0503020204020204" pitchFamily="34" charset="-122"/>
              <a:sym typeface="Arial" panose="020B0604020202020204" pitchFamily="34" charset="0"/>
            </a:endParaRPr>
          </a:p>
        </p:txBody>
      </p:sp>
      <p:sp>
        <p:nvSpPr>
          <p:cNvPr id="37" name="TextBox 16"/>
          <p:cNvSpPr txBox="1"/>
          <p:nvPr/>
        </p:nvSpPr>
        <p:spPr>
          <a:xfrm>
            <a:off x="9069095" y="5459931"/>
            <a:ext cx="1183596" cy="315633"/>
          </a:xfrm>
          <a:prstGeom prst="rect">
            <a:avLst/>
          </a:prstGeom>
          <a:noFill/>
        </p:spPr>
        <p:txBody>
          <a:bodyPr wrap="none" lIns="99220" tIns="49610" rIns="99220" bIns="49610" rtlCol="0">
            <a:spAutoFit/>
          </a:bodyPr>
          <a:lstStyle/>
          <a:p>
            <a:r>
              <a:rPr lang="vi-VN" sz="1400" b="1" dirty="0"/>
              <a:t>nghề cao quý</a:t>
            </a:r>
            <a:endParaRPr lang="vi-VN" sz="1400" dirty="0"/>
          </a:p>
        </p:txBody>
      </p:sp>
      <p:sp>
        <p:nvSpPr>
          <p:cNvPr id="21" name="Content Placeholder 2"/>
          <p:cNvSpPr txBox="1">
            <a:spLocks/>
          </p:cNvSpPr>
          <p:nvPr/>
        </p:nvSpPr>
        <p:spPr>
          <a:xfrm>
            <a:off x="4895849" y="269591"/>
            <a:ext cx="3549749"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sym typeface="+mn-lt"/>
              </a:rPr>
              <a:t>Mặt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sym typeface="+mn-lt"/>
              </a:rPr>
              <a:t>sáng</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sym typeface="+mn-lt"/>
              </a:rPr>
              <a:t>nghề</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sym typeface="+mn-lt"/>
              </a:rPr>
              <a:t>xây</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sym typeface="+mn-lt"/>
              </a:rPr>
              <a:t>dựng</a:t>
            </a:r>
            <a:endParaRPr 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077866103"/>
      </p:ext>
    </p:extLst>
  </p:cSld>
  <p:clrMapOvr>
    <a:masterClrMapping/>
  </p:clrMapOvr>
  <mc:AlternateContent xmlns:mc="http://schemas.openxmlformats.org/markup-compatibility/2006">
    <mc:Choice xmlns:p14="http://schemas.microsoft.com/office/powerpoint/2010/main" Requires="p14">
      <p:transition p14:dur="10" advTm="60000"/>
    </mc:Choice>
    <mc:Fallback>
      <p:transition advTm="6000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53" presetClass="entr" presetSubtype="16" fill="hold" nodeType="withEffect">
                                  <p:stCondLst>
                                    <p:cond delay="700"/>
                                  </p:stCondLst>
                                  <p:childTnLst>
                                    <p:set>
                                      <p:cBhvr>
                                        <p:cTn id="21" dur="1" fill="hold">
                                          <p:stCondLst>
                                            <p:cond delay="0"/>
                                          </p:stCondLst>
                                        </p:cTn>
                                        <p:tgtEl>
                                          <p:spTgt spid="20"/>
                                        </p:tgtEl>
                                        <p:attrNameLst>
                                          <p:attrName>style.visibility</p:attrName>
                                        </p:attrNameLst>
                                      </p:cBhvr>
                                      <p:to>
                                        <p:strVal val="visible"/>
                                      </p:to>
                                    </p:set>
                                    <p:anim calcmode="lin" valueType="num">
                                      <p:cBhvr>
                                        <p:cTn id="22" dur="750" fill="hold"/>
                                        <p:tgtEl>
                                          <p:spTgt spid="20"/>
                                        </p:tgtEl>
                                        <p:attrNameLst>
                                          <p:attrName>ppt_w</p:attrName>
                                        </p:attrNameLst>
                                      </p:cBhvr>
                                      <p:tavLst>
                                        <p:tav tm="0">
                                          <p:val>
                                            <p:fltVal val="0"/>
                                          </p:val>
                                        </p:tav>
                                        <p:tav tm="100000">
                                          <p:val>
                                            <p:strVal val="#ppt_w"/>
                                          </p:val>
                                        </p:tav>
                                      </p:tavLst>
                                    </p:anim>
                                    <p:anim calcmode="lin" valueType="num">
                                      <p:cBhvr>
                                        <p:cTn id="23" dur="750" fill="hold"/>
                                        <p:tgtEl>
                                          <p:spTgt spid="20"/>
                                        </p:tgtEl>
                                        <p:attrNameLst>
                                          <p:attrName>ppt_h</p:attrName>
                                        </p:attrNameLst>
                                      </p:cBhvr>
                                      <p:tavLst>
                                        <p:tav tm="0">
                                          <p:val>
                                            <p:fltVal val="0"/>
                                          </p:val>
                                        </p:tav>
                                        <p:tav tm="100000">
                                          <p:val>
                                            <p:strVal val="#ppt_h"/>
                                          </p:val>
                                        </p:tav>
                                      </p:tavLst>
                                    </p:anim>
                                    <p:animEffect transition="in" filter="fade">
                                      <p:cBhvr>
                                        <p:cTn id="24" dur="750"/>
                                        <p:tgtEl>
                                          <p:spTgt spid="20"/>
                                        </p:tgtEl>
                                      </p:cBhvr>
                                    </p:animEffect>
                                  </p:childTnLst>
                                </p:cTn>
                              </p:par>
                              <p:par>
                                <p:cTn id="25" presetID="53" presetClass="entr" presetSubtype="16" fill="hold" nodeType="withEffect">
                                  <p:stCondLst>
                                    <p:cond delay="900"/>
                                  </p:stCondLst>
                                  <p:childTnLst>
                                    <p:set>
                                      <p:cBhvr>
                                        <p:cTn id="26" dur="1" fill="hold">
                                          <p:stCondLst>
                                            <p:cond delay="0"/>
                                          </p:stCondLst>
                                        </p:cTn>
                                        <p:tgtEl>
                                          <p:spTgt spid="27"/>
                                        </p:tgtEl>
                                        <p:attrNameLst>
                                          <p:attrName>style.visibility</p:attrName>
                                        </p:attrNameLst>
                                      </p:cBhvr>
                                      <p:to>
                                        <p:strVal val="visible"/>
                                      </p:to>
                                    </p:set>
                                    <p:anim calcmode="lin" valueType="num">
                                      <p:cBhvr>
                                        <p:cTn id="27" dur="750" fill="hold"/>
                                        <p:tgtEl>
                                          <p:spTgt spid="27"/>
                                        </p:tgtEl>
                                        <p:attrNameLst>
                                          <p:attrName>ppt_w</p:attrName>
                                        </p:attrNameLst>
                                      </p:cBhvr>
                                      <p:tavLst>
                                        <p:tav tm="0">
                                          <p:val>
                                            <p:fltVal val="0"/>
                                          </p:val>
                                        </p:tav>
                                        <p:tav tm="100000">
                                          <p:val>
                                            <p:strVal val="#ppt_w"/>
                                          </p:val>
                                        </p:tav>
                                      </p:tavLst>
                                    </p:anim>
                                    <p:anim calcmode="lin" valueType="num">
                                      <p:cBhvr>
                                        <p:cTn id="28" dur="750" fill="hold"/>
                                        <p:tgtEl>
                                          <p:spTgt spid="27"/>
                                        </p:tgtEl>
                                        <p:attrNameLst>
                                          <p:attrName>ppt_h</p:attrName>
                                        </p:attrNameLst>
                                      </p:cBhvr>
                                      <p:tavLst>
                                        <p:tav tm="0">
                                          <p:val>
                                            <p:fltVal val="0"/>
                                          </p:val>
                                        </p:tav>
                                        <p:tav tm="100000">
                                          <p:val>
                                            <p:strVal val="#ppt_h"/>
                                          </p:val>
                                        </p:tav>
                                      </p:tavLst>
                                    </p:anim>
                                    <p:animEffect transition="in" filter="fade">
                                      <p:cBhvr>
                                        <p:cTn id="29" dur="750"/>
                                        <p:tgtEl>
                                          <p:spTgt spid="27"/>
                                        </p:tgtEl>
                                      </p:cBhvr>
                                    </p:animEffect>
                                  </p:childTnLst>
                                </p:cTn>
                              </p:par>
                              <p:par>
                                <p:cTn id="30" presetID="53" presetClass="entr" presetSubtype="16" fill="hold" nodeType="withEffect">
                                  <p:stCondLst>
                                    <p:cond delay="1100"/>
                                  </p:stCondLst>
                                  <p:childTnLst>
                                    <p:set>
                                      <p:cBhvr>
                                        <p:cTn id="31" dur="1" fill="hold">
                                          <p:stCondLst>
                                            <p:cond delay="0"/>
                                          </p:stCondLst>
                                        </p:cTn>
                                        <p:tgtEl>
                                          <p:spTgt spid="28"/>
                                        </p:tgtEl>
                                        <p:attrNameLst>
                                          <p:attrName>style.visibility</p:attrName>
                                        </p:attrNameLst>
                                      </p:cBhvr>
                                      <p:to>
                                        <p:strVal val="visible"/>
                                      </p:to>
                                    </p:set>
                                    <p:anim calcmode="lin" valueType="num">
                                      <p:cBhvr>
                                        <p:cTn id="32" dur="750" fill="hold"/>
                                        <p:tgtEl>
                                          <p:spTgt spid="28"/>
                                        </p:tgtEl>
                                        <p:attrNameLst>
                                          <p:attrName>ppt_w</p:attrName>
                                        </p:attrNameLst>
                                      </p:cBhvr>
                                      <p:tavLst>
                                        <p:tav tm="0">
                                          <p:val>
                                            <p:fltVal val="0"/>
                                          </p:val>
                                        </p:tav>
                                        <p:tav tm="100000">
                                          <p:val>
                                            <p:strVal val="#ppt_w"/>
                                          </p:val>
                                        </p:tav>
                                      </p:tavLst>
                                    </p:anim>
                                    <p:anim calcmode="lin" valueType="num">
                                      <p:cBhvr>
                                        <p:cTn id="33" dur="750" fill="hold"/>
                                        <p:tgtEl>
                                          <p:spTgt spid="28"/>
                                        </p:tgtEl>
                                        <p:attrNameLst>
                                          <p:attrName>ppt_h</p:attrName>
                                        </p:attrNameLst>
                                      </p:cBhvr>
                                      <p:tavLst>
                                        <p:tav tm="0">
                                          <p:val>
                                            <p:fltVal val="0"/>
                                          </p:val>
                                        </p:tav>
                                        <p:tav tm="100000">
                                          <p:val>
                                            <p:strVal val="#ppt_h"/>
                                          </p:val>
                                        </p:tav>
                                      </p:tavLst>
                                    </p:anim>
                                    <p:animEffect transition="in" filter="fade">
                                      <p:cBhvr>
                                        <p:cTn id="34" dur="750"/>
                                        <p:tgtEl>
                                          <p:spTgt spid="28"/>
                                        </p:tgtEl>
                                      </p:cBhvr>
                                    </p:animEffect>
                                  </p:childTnLst>
                                </p:cTn>
                              </p:par>
                              <p:par>
                                <p:cTn id="35" presetID="17" presetClass="entr" presetSubtype="1" fill="hold" grpId="0" nodeType="withEffect">
                                  <p:stCondLst>
                                    <p:cond delay="1100"/>
                                  </p:stCondLst>
                                  <p:iterate type="lt">
                                    <p:tmPct val="40000"/>
                                  </p:iterate>
                                  <p:childTnLst>
                                    <p:set>
                                      <p:cBhvr>
                                        <p:cTn id="36" dur="1" fill="hold">
                                          <p:stCondLst>
                                            <p:cond delay="0"/>
                                          </p:stCondLst>
                                        </p:cTn>
                                        <p:tgtEl>
                                          <p:spTgt spid="33"/>
                                        </p:tgtEl>
                                        <p:attrNameLst>
                                          <p:attrName>style.visibility</p:attrName>
                                        </p:attrNameLst>
                                      </p:cBhvr>
                                      <p:to>
                                        <p:strVal val="visible"/>
                                      </p:to>
                                    </p:set>
                                    <p:anim calcmode="lin" valueType="num">
                                      <p:cBhvr>
                                        <p:cTn id="37" dur="700" fill="hold"/>
                                        <p:tgtEl>
                                          <p:spTgt spid="33"/>
                                        </p:tgtEl>
                                        <p:attrNameLst>
                                          <p:attrName>ppt_x</p:attrName>
                                        </p:attrNameLst>
                                      </p:cBhvr>
                                      <p:tavLst>
                                        <p:tav tm="0">
                                          <p:val>
                                            <p:strVal val="#ppt_x"/>
                                          </p:val>
                                        </p:tav>
                                        <p:tav tm="100000">
                                          <p:val>
                                            <p:strVal val="#ppt_x"/>
                                          </p:val>
                                        </p:tav>
                                      </p:tavLst>
                                    </p:anim>
                                    <p:anim calcmode="lin" valueType="num">
                                      <p:cBhvr>
                                        <p:cTn id="38" dur="700" fill="hold"/>
                                        <p:tgtEl>
                                          <p:spTgt spid="33"/>
                                        </p:tgtEl>
                                        <p:attrNameLst>
                                          <p:attrName>ppt_y</p:attrName>
                                        </p:attrNameLst>
                                      </p:cBhvr>
                                      <p:tavLst>
                                        <p:tav tm="0">
                                          <p:val>
                                            <p:strVal val="#ppt_y-#ppt_h/2"/>
                                          </p:val>
                                        </p:tav>
                                        <p:tav tm="100000">
                                          <p:val>
                                            <p:strVal val="#ppt_y"/>
                                          </p:val>
                                        </p:tav>
                                      </p:tavLst>
                                    </p:anim>
                                    <p:anim calcmode="lin" valueType="num">
                                      <p:cBhvr>
                                        <p:cTn id="39" dur="700" fill="hold"/>
                                        <p:tgtEl>
                                          <p:spTgt spid="33"/>
                                        </p:tgtEl>
                                        <p:attrNameLst>
                                          <p:attrName>ppt_w</p:attrName>
                                        </p:attrNameLst>
                                      </p:cBhvr>
                                      <p:tavLst>
                                        <p:tav tm="0">
                                          <p:val>
                                            <p:strVal val="#ppt_w"/>
                                          </p:val>
                                        </p:tav>
                                        <p:tav tm="100000">
                                          <p:val>
                                            <p:strVal val="#ppt_w"/>
                                          </p:val>
                                        </p:tav>
                                      </p:tavLst>
                                    </p:anim>
                                    <p:anim calcmode="lin" valueType="num">
                                      <p:cBhvr>
                                        <p:cTn id="40" dur="700" fill="hold"/>
                                        <p:tgtEl>
                                          <p:spTgt spid="33"/>
                                        </p:tgtEl>
                                        <p:attrNameLst>
                                          <p:attrName>ppt_h</p:attrName>
                                        </p:attrNameLst>
                                      </p:cBhvr>
                                      <p:tavLst>
                                        <p:tav tm="0">
                                          <p:val>
                                            <p:fltVal val="0"/>
                                          </p:val>
                                        </p:tav>
                                        <p:tav tm="100000">
                                          <p:val>
                                            <p:strVal val="#ppt_h"/>
                                          </p:val>
                                        </p:tav>
                                      </p:tavLst>
                                    </p:anim>
                                  </p:childTnLst>
                                </p:cTn>
                              </p:par>
                              <p:par>
                                <p:cTn id="41" presetID="22" presetClass="entr" presetSubtype="8" fill="hold" grpId="0" nodeType="withEffect">
                                  <p:stCondLst>
                                    <p:cond delay="110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700"/>
                                        <p:tgtEl>
                                          <p:spTgt spid="32"/>
                                        </p:tgtEl>
                                      </p:cBhvr>
                                    </p:animEffect>
                                  </p:childTnLst>
                                </p:cTn>
                              </p:par>
                              <p:par>
                                <p:cTn id="44" presetID="17" presetClass="entr" presetSubtype="1" fill="hold" grpId="0" nodeType="withEffect">
                                  <p:stCondLst>
                                    <p:cond delay="1400"/>
                                  </p:stCondLst>
                                  <p:iterate type="lt">
                                    <p:tmPct val="40000"/>
                                  </p:iterate>
                                  <p:childTnLst>
                                    <p:set>
                                      <p:cBhvr>
                                        <p:cTn id="45" dur="1" fill="hold">
                                          <p:stCondLst>
                                            <p:cond delay="0"/>
                                          </p:stCondLst>
                                        </p:cTn>
                                        <p:tgtEl>
                                          <p:spTgt spid="35"/>
                                        </p:tgtEl>
                                        <p:attrNameLst>
                                          <p:attrName>style.visibility</p:attrName>
                                        </p:attrNameLst>
                                      </p:cBhvr>
                                      <p:to>
                                        <p:strVal val="visible"/>
                                      </p:to>
                                    </p:set>
                                    <p:anim calcmode="lin" valueType="num">
                                      <p:cBhvr>
                                        <p:cTn id="46" dur="700" fill="hold"/>
                                        <p:tgtEl>
                                          <p:spTgt spid="35"/>
                                        </p:tgtEl>
                                        <p:attrNameLst>
                                          <p:attrName>ppt_x</p:attrName>
                                        </p:attrNameLst>
                                      </p:cBhvr>
                                      <p:tavLst>
                                        <p:tav tm="0">
                                          <p:val>
                                            <p:strVal val="#ppt_x"/>
                                          </p:val>
                                        </p:tav>
                                        <p:tav tm="100000">
                                          <p:val>
                                            <p:strVal val="#ppt_x"/>
                                          </p:val>
                                        </p:tav>
                                      </p:tavLst>
                                    </p:anim>
                                    <p:anim calcmode="lin" valueType="num">
                                      <p:cBhvr>
                                        <p:cTn id="47" dur="700" fill="hold"/>
                                        <p:tgtEl>
                                          <p:spTgt spid="35"/>
                                        </p:tgtEl>
                                        <p:attrNameLst>
                                          <p:attrName>ppt_y</p:attrName>
                                        </p:attrNameLst>
                                      </p:cBhvr>
                                      <p:tavLst>
                                        <p:tav tm="0">
                                          <p:val>
                                            <p:strVal val="#ppt_y-#ppt_h/2"/>
                                          </p:val>
                                        </p:tav>
                                        <p:tav tm="100000">
                                          <p:val>
                                            <p:strVal val="#ppt_y"/>
                                          </p:val>
                                        </p:tav>
                                      </p:tavLst>
                                    </p:anim>
                                    <p:anim calcmode="lin" valueType="num">
                                      <p:cBhvr>
                                        <p:cTn id="48" dur="700" fill="hold"/>
                                        <p:tgtEl>
                                          <p:spTgt spid="35"/>
                                        </p:tgtEl>
                                        <p:attrNameLst>
                                          <p:attrName>ppt_w</p:attrName>
                                        </p:attrNameLst>
                                      </p:cBhvr>
                                      <p:tavLst>
                                        <p:tav tm="0">
                                          <p:val>
                                            <p:strVal val="#ppt_w"/>
                                          </p:val>
                                        </p:tav>
                                        <p:tav tm="100000">
                                          <p:val>
                                            <p:strVal val="#ppt_w"/>
                                          </p:val>
                                        </p:tav>
                                      </p:tavLst>
                                    </p:anim>
                                    <p:anim calcmode="lin" valueType="num">
                                      <p:cBhvr>
                                        <p:cTn id="49" dur="700" fill="hold"/>
                                        <p:tgtEl>
                                          <p:spTgt spid="35"/>
                                        </p:tgtEl>
                                        <p:attrNameLst>
                                          <p:attrName>ppt_h</p:attrName>
                                        </p:attrNameLst>
                                      </p:cBhvr>
                                      <p:tavLst>
                                        <p:tav tm="0">
                                          <p:val>
                                            <p:fltVal val="0"/>
                                          </p:val>
                                        </p:tav>
                                        <p:tav tm="100000">
                                          <p:val>
                                            <p:strVal val="#ppt_h"/>
                                          </p:val>
                                        </p:tav>
                                      </p:tavLst>
                                    </p:anim>
                                  </p:childTnLst>
                                </p:cTn>
                              </p:par>
                              <p:par>
                                <p:cTn id="50" presetID="22" presetClass="entr" presetSubtype="8" fill="hold" grpId="0" nodeType="withEffect">
                                  <p:stCondLst>
                                    <p:cond delay="140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700"/>
                                        <p:tgtEl>
                                          <p:spTgt spid="34"/>
                                        </p:tgtEl>
                                      </p:cBhvr>
                                    </p:animEffect>
                                  </p:childTnLst>
                                </p:cTn>
                              </p:par>
                              <p:par>
                                <p:cTn id="53" presetID="17" presetClass="entr" presetSubtype="1" fill="hold" grpId="0" nodeType="withEffect">
                                  <p:stCondLst>
                                    <p:cond delay="1600"/>
                                  </p:stCondLst>
                                  <p:iterate type="lt">
                                    <p:tmPct val="40000"/>
                                  </p:iterate>
                                  <p:childTnLst>
                                    <p:set>
                                      <p:cBhvr>
                                        <p:cTn id="54" dur="1" fill="hold">
                                          <p:stCondLst>
                                            <p:cond delay="0"/>
                                          </p:stCondLst>
                                        </p:cTn>
                                        <p:tgtEl>
                                          <p:spTgt spid="37"/>
                                        </p:tgtEl>
                                        <p:attrNameLst>
                                          <p:attrName>style.visibility</p:attrName>
                                        </p:attrNameLst>
                                      </p:cBhvr>
                                      <p:to>
                                        <p:strVal val="visible"/>
                                      </p:to>
                                    </p:set>
                                    <p:anim calcmode="lin" valueType="num">
                                      <p:cBhvr>
                                        <p:cTn id="55" dur="700" fill="hold"/>
                                        <p:tgtEl>
                                          <p:spTgt spid="37"/>
                                        </p:tgtEl>
                                        <p:attrNameLst>
                                          <p:attrName>ppt_x</p:attrName>
                                        </p:attrNameLst>
                                      </p:cBhvr>
                                      <p:tavLst>
                                        <p:tav tm="0">
                                          <p:val>
                                            <p:strVal val="#ppt_x"/>
                                          </p:val>
                                        </p:tav>
                                        <p:tav tm="100000">
                                          <p:val>
                                            <p:strVal val="#ppt_x"/>
                                          </p:val>
                                        </p:tav>
                                      </p:tavLst>
                                    </p:anim>
                                    <p:anim calcmode="lin" valueType="num">
                                      <p:cBhvr>
                                        <p:cTn id="56" dur="700" fill="hold"/>
                                        <p:tgtEl>
                                          <p:spTgt spid="37"/>
                                        </p:tgtEl>
                                        <p:attrNameLst>
                                          <p:attrName>ppt_y</p:attrName>
                                        </p:attrNameLst>
                                      </p:cBhvr>
                                      <p:tavLst>
                                        <p:tav tm="0">
                                          <p:val>
                                            <p:strVal val="#ppt_y-#ppt_h/2"/>
                                          </p:val>
                                        </p:tav>
                                        <p:tav tm="100000">
                                          <p:val>
                                            <p:strVal val="#ppt_y"/>
                                          </p:val>
                                        </p:tav>
                                      </p:tavLst>
                                    </p:anim>
                                    <p:anim calcmode="lin" valueType="num">
                                      <p:cBhvr>
                                        <p:cTn id="57" dur="700" fill="hold"/>
                                        <p:tgtEl>
                                          <p:spTgt spid="37"/>
                                        </p:tgtEl>
                                        <p:attrNameLst>
                                          <p:attrName>ppt_w</p:attrName>
                                        </p:attrNameLst>
                                      </p:cBhvr>
                                      <p:tavLst>
                                        <p:tav tm="0">
                                          <p:val>
                                            <p:strVal val="#ppt_w"/>
                                          </p:val>
                                        </p:tav>
                                        <p:tav tm="100000">
                                          <p:val>
                                            <p:strVal val="#ppt_w"/>
                                          </p:val>
                                        </p:tav>
                                      </p:tavLst>
                                    </p:anim>
                                    <p:anim calcmode="lin" valueType="num">
                                      <p:cBhvr>
                                        <p:cTn id="58" dur="700" fill="hold"/>
                                        <p:tgtEl>
                                          <p:spTgt spid="37"/>
                                        </p:tgtEl>
                                        <p:attrNameLst>
                                          <p:attrName>ppt_h</p:attrName>
                                        </p:attrNameLst>
                                      </p:cBhvr>
                                      <p:tavLst>
                                        <p:tav tm="0">
                                          <p:val>
                                            <p:fltVal val="0"/>
                                          </p:val>
                                        </p:tav>
                                        <p:tav tm="100000">
                                          <p:val>
                                            <p:strVal val="#ppt_h"/>
                                          </p:val>
                                        </p:tav>
                                      </p:tavLst>
                                    </p:anim>
                                  </p:childTnLst>
                                </p:cTn>
                              </p:par>
                              <p:par>
                                <p:cTn id="59" presetID="22" presetClass="entr" presetSubtype="8" fill="hold" grpId="0" nodeType="withEffect">
                                  <p:stCondLst>
                                    <p:cond delay="1600"/>
                                  </p:stCondLst>
                                  <p:childTnLst>
                                    <p:set>
                                      <p:cBhvr>
                                        <p:cTn id="60" dur="1" fill="hold">
                                          <p:stCondLst>
                                            <p:cond delay="0"/>
                                          </p:stCondLst>
                                        </p:cTn>
                                        <p:tgtEl>
                                          <p:spTgt spid="36"/>
                                        </p:tgtEl>
                                        <p:attrNameLst>
                                          <p:attrName>style.visibility</p:attrName>
                                        </p:attrNameLst>
                                      </p:cBhvr>
                                      <p:to>
                                        <p:strVal val="visible"/>
                                      </p:to>
                                    </p:set>
                                    <p:animEffect transition="in" filter="wipe(left)">
                                      <p:cBhvr>
                                        <p:cTn id="61" dur="7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2" grpId="0"/>
      <p:bldP spid="33" grpId="0"/>
      <p:bldP spid="34" grpId="0"/>
      <p:bldP spid="35" grpId="0"/>
      <p:bldP spid="36" grpId="0"/>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858750" cy="723265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259"/>
          <p:cNvSpPr>
            <a:spLocks noChangeArrowheads="1"/>
          </p:cNvSpPr>
          <p:nvPr/>
        </p:nvSpPr>
        <p:spPr bwMode="auto">
          <a:xfrm>
            <a:off x="380703" y="5482362"/>
            <a:ext cx="655175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6000" cap="all" dirty="0">
                <a:solidFill>
                  <a:schemeClr val="accent1"/>
                </a:solidFill>
                <a:latin typeface="方正正准黑简体" panose="02000000000000000000" pitchFamily="2" charset="-122"/>
                <a:ea typeface="方正正准黑简体" panose="02000000000000000000" pitchFamily="2" charset="-122"/>
                <a:cs typeface="Calibri" panose="020F0502020204030204" pitchFamily="34" charset="0"/>
              </a:rPr>
              <a:t>THANK YOU</a:t>
            </a:r>
            <a:endParaRPr lang="zh-CN" altLang="en-US" sz="6000" cap="all" dirty="0">
              <a:solidFill>
                <a:schemeClr val="accent1"/>
              </a:solidFill>
              <a:latin typeface="方正正准黑简体" panose="02000000000000000000" pitchFamily="2" charset="-122"/>
              <a:ea typeface="方正正准黑简体" panose="02000000000000000000" pitchFamily="2" charset="-122"/>
              <a:cs typeface="Calibri" panose="020F0502020204030204" pitchFamily="34" charset="0"/>
            </a:endParaRPr>
          </a:p>
        </p:txBody>
      </p:sp>
      <p:sp>
        <p:nvSpPr>
          <p:cNvPr id="12" name="矩形 259"/>
          <p:cNvSpPr>
            <a:spLocks noChangeArrowheads="1"/>
          </p:cNvSpPr>
          <p:nvPr/>
        </p:nvSpPr>
        <p:spPr bwMode="auto">
          <a:xfrm>
            <a:off x="380703" y="5143808"/>
            <a:ext cx="540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000" cap="all" dirty="0">
                <a:solidFill>
                  <a:schemeClr val="accent1"/>
                </a:solidFill>
                <a:latin typeface="Calibri" panose="020F0502020204030204" pitchFamily="34" charset="0"/>
                <a:ea typeface="叶根友毛笔行书2.0版" panose="02010601030101010101" pitchFamily="2" charset="-122"/>
                <a:cs typeface="Calibri" panose="020F0502020204030204" pitchFamily="34" charset="0"/>
              </a:rPr>
              <a:t>Construction work summary</a:t>
            </a:r>
            <a:endParaRPr lang="zh-CN" altLang="en-US" sz="2000" cap="all" dirty="0">
              <a:solidFill>
                <a:schemeClr val="accent1"/>
              </a:solidFill>
              <a:latin typeface="Calibri" panose="020F0502020204030204" pitchFamily="34" charset="0"/>
              <a:ea typeface="叶根友毛笔行书2.0版" panose="02010601030101010101" pitchFamily="2" charset="-122"/>
              <a:cs typeface="Calibri" panose="020F0502020204030204" pitchFamily="34" charset="0"/>
            </a:endParaRPr>
          </a:p>
        </p:txBody>
      </p:sp>
    </p:spTree>
    <p:extLst>
      <p:ext uri="{BB962C8B-B14F-4D97-AF65-F5344CB8AC3E}">
        <p14:creationId xmlns:p14="http://schemas.microsoft.com/office/powerpoint/2010/main" val="2931123893"/>
      </p:ext>
    </p:extLst>
  </p:cSld>
  <p:clrMapOvr>
    <a:masterClrMapping/>
  </p:clrMapOvr>
  <mc:AlternateContent xmlns:mc="http://schemas.openxmlformats.org/markup-compatibility/2006">
    <mc:Choice xmlns:p14="http://schemas.microsoft.com/office/powerpoint/2010/main" Requires="p14">
      <p:transition p14:dur="10" advTm="10000"/>
    </mc:Choice>
    <mc:Fallback>
      <p:transition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
                                        </p:tgtEl>
                                      </p:cBhvr>
                                    </p:animEffect>
                                  </p:childTnLst>
                                </p:cTn>
                              </p:par>
                            </p:childTnLst>
                          </p:cTn>
                        </p:par>
                        <p:par>
                          <p:cTn id="12" fill="hold">
                            <p:stCondLst>
                              <p:cond delay="1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8"/>
                                        </p:tgtEl>
                                        <p:attrNameLst>
                                          <p:attrName>ppt_y</p:attrName>
                                        </p:attrNameLst>
                                      </p:cBhvr>
                                      <p:tavLst>
                                        <p:tav tm="0">
                                          <p:val>
                                            <p:strVal val="#ppt_y"/>
                                          </p:val>
                                        </p:tav>
                                        <p:tav tm="100000">
                                          <p:val>
                                            <p:strVal val="#ppt_y"/>
                                          </p:val>
                                        </p:tav>
                                      </p:tavLst>
                                    </p:anim>
                                    <p:anim calcmode="lin" valueType="num">
                                      <p:cBhvr>
                                        <p:cTn id="17"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8"/>
                                        </p:tgtEl>
                                      </p:cBhvr>
                                    </p:animEffect>
                                  </p:childTnLst>
                                </p:cTn>
                              </p:par>
                            </p:childTnLst>
                          </p:cTn>
                        </p:par>
                        <p:par>
                          <p:cTn id="20" fill="hold">
                            <p:stCondLst>
                              <p:cond delay="2450"/>
                            </p:stCondLst>
                            <p:childTnLst>
                              <p:par>
                                <p:cTn id="21" presetID="26" presetClass="emph" presetSubtype="0" fill="hold" grpId="1" nodeType="afterEffect">
                                  <p:stCondLst>
                                    <p:cond delay="0"/>
                                  </p:stCondLst>
                                  <p:iterate type="lt">
                                    <p:tmPct val="0"/>
                                  </p:iterate>
                                  <p:childTnLst>
                                    <p:animEffect transition="out" filter="fade">
                                      <p:cBhvr>
                                        <p:cTn id="22" dur="500" tmFilter="0, 0; .2, .5; .8, .5; 1, 0"/>
                                        <p:tgtEl>
                                          <p:spTgt spid="8"/>
                                        </p:tgtEl>
                                      </p:cBhvr>
                                    </p:animEffect>
                                    <p:animScale>
                                      <p:cBhvr>
                                        <p:cTn id="23"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794" y="1366"/>
            <a:ext cx="7392868" cy="722992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p:spPr>
        <p:txBody>
          <a:bodyPr wrap="none" anchor="ctr"/>
          <a:lstStyle/>
          <a:p>
            <a:pPr>
              <a:defRPr/>
            </a:pPr>
            <a:endParaRPr lang="zh-CN" altLang="en-US" sz="2669" dirty="0">
              <a:ea typeface="微软雅黑" panose="020B0503020204020204" pitchFamily="34" charset="-122"/>
              <a:sym typeface="Arial" panose="020B0604020202020204" pitchFamily="34" charset="0"/>
            </a:endParaRPr>
          </a:p>
        </p:txBody>
      </p:sp>
      <p:sp>
        <p:nvSpPr>
          <p:cNvPr id="5126" name="Rectangle 4"/>
          <p:cNvSpPr>
            <a:spLocks noChangeArrowheads="1"/>
          </p:cNvSpPr>
          <p:nvPr/>
        </p:nvSpPr>
        <p:spPr bwMode="auto">
          <a:xfrm>
            <a:off x="8145898" y="1589685"/>
            <a:ext cx="37560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Tâm</a:t>
            </a:r>
            <a:r>
              <a:rPr lang="en-US" altLang="zh-CN" sz="24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24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sự</a:t>
            </a:r>
            <a:r>
              <a:rPr lang="en-US" altLang="zh-CN" sz="24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24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nghề</a:t>
            </a:r>
            <a:r>
              <a:rPr lang="en-US" altLang="zh-CN" sz="24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24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kỹ</a:t>
            </a:r>
            <a:r>
              <a:rPr lang="en-US" altLang="zh-CN" sz="24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24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sư</a:t>
            </a:r>
            <a:r>
              <a:rPr lang="en-US" altLang="zh-CN" sz="24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24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xây</a:t>
            </a:r>
            <a:r>
              <a:rPr lang="en-US" altLang="zh-CN" sz="24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24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dựng</a:t>
            </a:r>
            <a:endParaRPr lang="zh-CN" altLang="en-US"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endParaRPr>
          </a:p>
        </p:txBody>
      </p:sp>
      <p:grpSp>
        <p:nvGrpSpPr>
          <p:cNvPr id="5127" name="Group 5"/>
          <p:cNvGrpSpPr>
            <a:grpSpLocks/>
          </p:cNvGrpSpPr>
          <p:nvPr/>
        </p:nvGrpSpPr>
        <p:grpSpPr bwMode="auto">
          <a:xfrm>
            <a:off x="6965092" y="1349211"/>
            <a:ext cx="816965" cy="816965"/>
            <a:chOff x="0" y="0"/>
            <a:chExt cx="366" cy="366"/>
          </a:xfrm>
        </p:grpSpPr>
        <p:sp>
          <p:nvSpPr>
            <p:cNvPr id="5153" name="Oval 6"/>
            <p:cNvSpPr>
              <a:spLocks noChangeArrowheads="1"/>
            </p:cNvSpPr>
            <p:nvPr/>
          </p:nvSpPr>
          <p:spPr bwMode="auto">
            <a:xfrm>
              <a:off x="0" y="0"/>
              <a:ext cx="366" cy="366"/>
            </a:xfrm>
            <a:prstGeom prst="ellipse">
              <a:avLst/>
            </a:prstGeom>
            <a:solidFill>
              <a:schemeClr val="accent1"/>
            </a:solidFill>
            <a:ln w="12700">
              <a:no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669" dirty="0">
                <a:latin typeface="Calibri" panose="020F0502020204030204" pitchFamily="34" charset="0"/>
                <a:ea typeface="微软雅黑" panose="020B0503020204020204" pitchFamily="34" charset="-122"/>
                <a:sym typeface="Arial" panose="020B0604020202020204" pitchFamily="34" charset="0"/>
              </a:endParaRPr>
            </a:p>
          </p:txBody>
        </p:sp>
        <p:sp>
          <p:nvSpPr>
            <p:cNvPr id="5154" name="Freeform 7"/>
            <p:cNvSpPr>
              <a:spLocks noEditPoints="1"/>
            </p:cNvSpPr>
            <p:nvPr/>
          </p:nvSpPr>
          <p:spPr bwMode="auto">
            <a:xfrm>
              <a:off x="108" y="100"/>
              <a:ext cx="148" cy="164"/>
            </a:xfrm>
            <a:custGeom>
              <a:avLst/>
              <a:gdLst>
                <a:gd name="T0" fmla="*/ 140 w 71"/>
                <a:gd name="T1" fmla="*/ 21 h 79"/>
                <a:gd name="T2" fmla="*/ 144 w 71"/>
                <a:gd name="T3" fmla="*/ 6 h 79"/>
                <a:gd name="T4" fmla="*/ 148 w 71"/>
                <a:gd name="T5" fmla="*/ 17 h 79"/>
                <a:gd name="T6" fmla="*/ 15 w 71"/>
                <a:gd name="T7" fmla="*/ 6 h 79"/>
                <a:gd name="T8" fmla="*/ 60 w 71"/>
                <a:gd name="T9" fmla="*/ 0 h 79"/>
                <a:gd name="T10" fmla="*/ 90 w 71"/>
                <a:gd name="T11" fmla="*/ 6 h 79"/>
                <a:gd name="T12" fmla="*/ 135 w 71"/>
                <a:gd name="T13" fmla="*/ 21 h 79"/>
                <a:gd name="T14" fmla="*/ 15 w 71"/>
                <a:gd name="T15" fmla="*/ 6 h 79"/>
                <a:gd name="T16" fmla="*/ 0 w 71"/>
                <a:gd name="T17" fmla="*/ 10 h 79"/>
                <a:gd name="T18" fmla="*/ 10 w 71"/>
                <a:gd name="T19" fmla="*/ 6 h 79"/>
                <a:gd name="T20" fmla="*/ 6 w 71"/>
                <a:gd name="T21" fmla="*/ 21 h 79"/>
                <a:gd name="T22" fmla="*/ 133 w 71"/>
                <a:gd name="T23" fmla="*/ 27 h 79"/>
                <a:gd name="T24" fmla="*/ 17 w 71"/>
                <a:gd name="T25" fmla="*/ 118 h 79"/>
                <a:gd name="T26" fmla="*/ 133 w 71"/>
                <a:gd name="T27" fmla="*/ 27 h 79"/>
                <a:gd name="T28" fmla="*/ 108 w 71"/>
                <a:gd name="T29" fmla="*/ 102 h 79"/>
                <a:gd name="T30" fmla="*/ 85 w 71"/>
                <a:gd name="T31" fmla="*/ 95 h 79"/>
                <a:gd name="T32" fmla="*/ 85 w 71"/>
                <a:gd name="T33" fmla="*/ 89 h 79"/>
                <a:gd name="T34" fmla="*/ 123 w 71"/>
                <a:gd name="T35" fmla="*/ 83 h 79"/>
                <a:gd name="T36" fmla="*/ 85 w 71"/>
                <a:gd name="T37" fmla="*/ 89 h 79"/>
                <a:gd name="T38" fmla="*/ 123 w 71"/>
                <a:gd name="T39" fmla="*/ 73 h 79"/>
                <a:gd name="T40" fmla="*/ 85 w 71"/>
                <a:gd name="T41" fmla="*/ 66 h 79"/>
                <a:gd name="T42" fmla="*/ 52 w 71"/>
                <a:gd name="T43" fmla="*/ 108 h 79"/>
                <a:gd name="T44" fmla="*/ 48 w 71"/>
                <a:gd name="T45" fmla="*/ 89 h 79"/>
                <a:gd name="T46" fmla="*/ 29 w 71"/>
                <a:gd name="T47" fmla="*/ 85 h 79"/>
                <a:gd name="T48" fmla="*/ 79 w 71"/>
                <a:gd name="T49" fmla="*/ 83 h 79"/>
                <a:gd name="T50" fmla="*/ 54 w 71"/>
                <a:gd name="T51" fmla="*/ 83 h 79"/>
                <a:gd name="T52" fmla="*/ 27 w 71"/>
                <a:gd name="T53" fmla="*/ 46 h 79"/>
                <a:gd name="T54" fmla="*/ 79 w 71"/>
                <a:gd name="T55" fmla="*/ 35 h 79"/>
                <a:gd name="T56" fmla="*/ 27 w 71"/>
                <a:gd name="T57" fmla="*/ 46 h 79"/>
                <a:gd name="T58" fmla="*/ 10 w 71"/>
                <a:gd name="T59" fmla="*/ 135 h 79"/>
                <a:gd name="T60" fmla="*/ 142 w 71"/>
                <a:gd name="T61" fmla="*/ 125 h 79"/>
                <a:gd name="T62" fmla="*/ 65 w 71"/>
                <a:gd name="T63" fmla="*/ 139 h 79"/>
                <a:gd name="T64" fmla="*/ 33 w 71"/>
                <a:gd name="T65" fmla="*/ 164 h 79"/>
                <a:gd name="T66" fmla="*/ 65 w 71"/>
                <a:gd name="T67" fmla="*/ 139 h 79"/>
                <a:gd name="T68" fmla="*/ 100 w 71"/>
                <a:gd name="T69" fmla="*/ 164 h 79"/>
                <a:gd name="T70" fmla="*/ 100 w 71"/>
                <a:gd name="T71" fmla="*/ 139 h 7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1" h="79">
                  <a:moveTo>
                    <a:pt x="69" y="10"/>
                  </a:moveTo>
                  <a:cubicBezTo>
                    <a:pt x="67" y="10"/>
                    <a:pt x="67" y="10"/>
                    <a:pt x="67" y="10"/>
                  </a:cubicBezTo>
                  <a:cubicBezTo>
                    <a:pt x="67" y="3"/>
                    <a:pt x="67" y="3"/>
                    <a:pt x="67" y="3"/>
                  </a:cubicBezTo>
                  <a:cubicBezTo>
                    <a:pt x="69" y="3"/>
                    <a:pt x="69" y="3"/>
                    <a:pt x="69" y="3"/>
                  </a:cubicBezTo>
                  <a:cubicBezTo>
                    <a:pt x="71" y="5"/>
                    <a:pt x="71" y="5"/>
                    <a:pt x="71" y="5"/>
                  </a:cubicBezTo>
                  <a:cubicBezTo>
                    <a:pt x="71" y="8"/>
                    <a:pt x="71" y="8"/>
                    <a:pt x="71" y="8"/>
                  </a:cubicBezTo>
                  <a:lnTo>
                    <a:pt x="69" y="10"/>
                  </a:lnTo>
                  <a:close/>
                  <a:moveTo>
                    <a:pt x="7" y="3"/>
                  </a:moveTo>
                  <a:cubicBezTo>
                    <a:pt x="29" y="3"/>
                    <a:pt x="29" y="3"/>
                    <a:pt x="29" y="3"/>
                  </a:cubicBezTo>
                  <a:cubicBezTo>
                    <a:pt x="29" y="0"/>
                    <a:pt x="29" y="0"/>
                    <a:pt x="29" y="0"/>
                  </a:cubicBezTo>
                  <a:cubicBezTo>
                    <a:pt x="43" y="0"/>
                    <a:pt x="43" y="0"/>
                    <a:pt x="43" y="0"/>
                  </a:cubicBezTo>
                  <a:cubicBezTo>
                    <a:pt x="43" y="3"/>
                    <a:pt x="43" y="3"/>
                    <a:pt x="43" y="3"/>
                  </a:cubicBezTo>
                  <a:cubicBezTo>
                    <a:pt x="65" y="3"/>
                    <a:pt x="65" y="3"/>
                    <a:pt x="65" y="3"/>
                  </a:cubicBezTo>
                  <a:cubicBezTo>
                    <a:pt x="65" y="10"/>
                    <a:pt x="65" y="10"/>
                    <a:pt x="65" y="10"/>
                  </a:cubicBezTo>
                  <a:cubicBezTo>
                    <a:pt x="7" y="10"/>
                    <a:pt x="7" y="10"/>
                    <a:pt x="7" y="10"/>
                  </a:cubicBezTo>
                  <a:lnTo>
                    <a:pt x="7" y="3"/>
                  </a:lnTo>
                  <a:close/>
                  <a:moveTo>
                    <a:pt x="0" y="8"/>
                  </a:moveTo>
                  <a:cubicBezTo>
                    <a:pt x="0" y="5"/>
                    <a:pt x="0" y="5"/>
                    <a:pt x="0" y="5"/>
                  </a:cubicBezTo>
                  <a:cubicBezTo>
                    <a:pt x="3" y="3"/>
                    <a:pt x="3" y="3"/>
                    <a:pt x="3" y="3"/>
                  </a:cubicBezTo>
                  <a:cubicBezTo>
                    <a:pt x="5" y="3"/>
                    <a:pt x="5" y="3"/>
                    <a:pt x="5" y="3"/>
                  </a:cubicBezTo>
                  <a:cubicBezTo>
                    <a:pt x="5" y="10"/>
                    <a:pt x="5" y="10"/>
                    <a:pt x="5" y="10"/>
                  </a:cubicBezTo>
                  <a:cubicBezTo>
                    <a:pt x="3" y="10"/>
                    <a:pt x="3" y="10"/>
                    <a:pt x="3" y="10"/>
                  </a:cubicBezTo>
                  <a:lnTo>
                    <a:pt x="0" y="8"/>
                  </a:lnTo>
                  <a:close/>
                  <a:moveTo>
                    <a:pt x="64" y="13"/>
                  </a:moveTo>
                  <a:cubicBezTo>
                    <a:pt x="64" y="57"/>
                    <a:pt x="64" y="57"/>
                    <a:pt x="64" y="57"/>
                  </a:cubicBezTo>
                  <a:cubicBezTo>
                    <a:pt x="8" y="57"/>
                    <a:pt x="8" y="57"/>
                    <a:pt x="8" y="57"/>
                  </a:cubicBezTo>
                  <a:cubicBezTo>
                    <a:pt x="8" y="13"/>
                    <a:pt x="8" y="13"/>
                    <a:pt x="8" y="13"/>
                  </a:cubicBezTo>
                  <a:lnTo>
                    <a:pt x="64" y="13"/>
                  </a:lnTo>
                  <a:close/>
                  <a:moveTo>
                    <a:pt x="41" y="49"/>
                  </a:moveTo>
                  <a:cubicBezTo>
                    <a:pt x="52" y="49"/>
                    <a:pt x="52" y="49"/>
                    <a:pt x="52" y="49"/>
                  </a:cubicBezTo>
                  <a:cubicBezTo>
                    <a:pt x="52" y="46"/>
                    <a:pt x="52" y="46"/>
                    <a:pt x="52" y="46"/>
                  </a:cubicBezTo>
                  <a:cubicBezTo>
                    <a:pt x="41" y="46"/>
                    <a:pt x="41" y="46"/>
                    <a:pt x="41" y="46"/>
                  </a:cubicBezTo>
                  <a:lnTo>
                    <a:pt x="41" y="49"/>
                  </a:lnTo>
                  <a:close/>
                  <a:moveTo>
                    <a:pt x="41" y="43"/>
                  </a:moveTo>
                  <a:cubicBezTo>
                    <a:pt x="59" y="43"/>
                    <a:pt x="59" y="43"/>
                    <a:pt x="59" y="43"/>
                  </a:cubicBezTo>
                  <a:cubicBezTo>
                    <a:pt x="59" y="40"/>
                    <a:pt x="59" y="40"/>
                    <a:pt x="59" y="40"/>
                  </a:cubicBezTo>
                  <a:cubicBezTo>
                    <a:pt x="41" y="40"/>
                    <a:pt x="41" y="40"/>
                    <a:pt x="41" y="40"/>
                  </a:cubicBezTo>
                  <a:lnTo>
                    <a:pt x="41" y="43"/>
                  </a:lnTo>
                  <a:close/>
                  <a:moveTo>
                    <a:pt x="41" y="35"/>
                  </a:moveTo>
                  <a:cubicBezTo>
                    <a:pt x="59" y="35"/>
                    <a:pt x="59" y="35"/>
                    <a:pt x="59" y="35"/>
                  </a:cubicBezTo>
                  <a:cubicBezTo>
                    <a:pt x="59" y="32"/>
                    <a:pt x="59" y="32"/>
                    <a:pt x="59" y="32"/>
                  </a:cubicBezTo>
                  <a:cubicBezTo>
                    <a:pt x="41" y="32"/>
                    <a:pt x="41" y="32"/>
                    <a:pt x="41" y="32"/>
                  </a:cubicBezTo>
                  <a:lnTo>
                    <a:pt x="41" y="35"/>
                  </a:lnTo>
                  <a:close/>
                  <a:moveTo>
                    <a:pt x="25" y="52"/>
                  </a:moveTo>
                  <a:cubicBezTo>
                    <a:pt x="30" y="52"/>
                    <a:pt x="35" y="48"/>
                    <a:pt x="36" y="43"/>
                  </a:cubicBezTo>
                  <a:cubicBezTo>
                    <a:pt x="23" y="43"/>
                    <a:pt x="23" y="43"/>
                    <a:pt x="23" y="43"/>
                  </a:cubicBezTo>
                  <a:cubicBezTo>
                    <a:pt x="23" y="30"/>
                    <a:pt x="23" y="30"/>
                    <a:pt x="23" y="30"/>
                  </a:cubicBezTo>
                  <a:cubicBezTo>
                    <a:pt x="17" y="30"/>
                    <a:pt x="14" y="35"/>
                    <a:pt x="14" y="41"/>
                  </a:cubicBezTo>
                  <a:cubicBezTo>
                    <a:pt x="14" y="47"/>
                    <a:pt x="18" y="52"/>
                    <a:pt x="25" y="52"/>
                  </a:cubicBezTo>
                  <a:close/>
                  <a:moveTo>
                    <a:pt x="38" y="40"/>
                  </a:moveTo>
                  <a:cubicBezTo>
                    <a:pt x="38" y="40"/>
                    <a:pt x="38" y="27"/>
                    <a:pt x="26" y="27"/>
                  </a:cubicBezTo>
                  <a:cubicBezTo>
                    <a:pt x="26" y="40"/>
                    <a:pt x="26" y="40"/>
                    <a:pt x="26" y="40"/>
                  </a:cubicBezTo>
                  <a:lnTo>
                    <a:pt x="38" y="40"/>
                  </a:lnTo>
                  <a:close/>
                  <a:moveTo>
                    <a:pt x="13" y="22"/>
                  </a:moveTo>
                  <a:cubicBezTo>
                    <a:pt x="38" y="22"/>
                    <a:pt x="38" y="22"/>
                    <a:pt x="38" y="22"/>
                  </a:cubicBezTo>
                  <a:cubicBezTo>
                    <a:pt x="38" y="17"/>
                    <a:pt x="38" y="17"/>
                    <a:pt x="38" y="17"/>
                  </a:cubicBezTo>
                  <a:cubicBezTo>
                    <a:pt x="13" y="17"/>
                    <a:pt x="13" y="17"/>
                    <a:pt x="13" y="17"/>
                  </a:cubicBezTo>
                  <a:lnTo>
                    <a:pt x="13" y="22"/>
                  </a:lnTo>
                  <a:close/>
                  <a:moveTo>
                    <a:pt x="68" y="65"/>
                  </a:moveTo>
                  <a:cubicBezTo>
                    <a:pt x="5" y="65"/>
                    <a:pt x="5" y="65"/>
                    <a:pt x="5" y="65"/>
                  </a:cubicBezTo>
                  <a:cubicBezTo>
                    <a:pt x="5" y="60"/>
                    <a:pt x="5" y="60"/>
                    <a:pt x="5" y="60"/>
                  </a:cubicBezTo>
                  <a:cubicBezTo>
                    <a:pt x="68" y="60"/>
                    <a:pt x="68" y="60"/>
                    <a:pt x="68" y="60"/>
                  </a:cubicBezTo>
                  <a:lnTo>
                    <a:pt x="68" y="65"/>
                  </a:lnTo>
                  <a:close/>
                  <a:moveTo>
                    <a:pt x="31" y="67"/>
                  </a:moveTo>
                  <a:cubicBezTo>
                    <a:pt x="23" y="79"/>
                    <a:pt x="23" y="79"/>
                    <a:pt x="23" y="79"/>
                  </a:cubicBezTo>
                  <a:cubicBezTo>
                    <a:pt x="16" y="79"/>
                    <a:pt x="16" y="79"/>
                    <a:pt x="16" y="79"/>
                  </a:cubicBezTo>
                  <a:cubicBezTo>
                    <a:pt x="23" y="67"/>
                    <a:pt x="23" y="67"/>
                    <a:pt x="23" y="67"/>
                  </a:cubicBezTo>
                  <a:lnTo>
                    <a:pt x="31" y="67"/>
                  </a:lnTo>
                  <a:close/>
                  <a:moveTo>
                    <a:pt x="55" y="79"/>
                  </a:moveTo>
                  <a:cubicBezTo>
                    <a:pt x="48" y="79"/>
                    <a:pt x="48" y="79"/>
                    <a:pt x="48" y="79"/>
                  </a:cubicBezTo>
                  <a:cubicBezTo>
                    <a:pt x="41" y="67"/>
                    <a:pt x="41" y="67"/>
                    <a:pt x="41" y="67"/>
                  </a:cubicBezTo>
                  <a:cubicBezTo>
                    <a:pt x="48" y="67"/>
                    <a:pt x="48" y="67"/>
                    <a:pt x="48" y="67"/>
                  </a:cubicBezTo>
                  <a:lnTo>
                    <a:pt x="55" y="79"/>
                  </a:lnTo>
                  <a:close/>
                </a:path>
              </a:pathLst>
            </a:custGeom>
            <a:solidFill>
              <a:srgbClr val="FFFFFF"/>
            </a:solidFill>
            <a:ln w="9525">
              <a:noFill/>
              <a:round/>
              <a:headEnd/>
              <a:tailEnd/>
            </a:ln>
          </p:spPr>
          <p:txBody>
            <a:bodyPr/>
            <a:lstStyle/>
            <a:p>
              <a:endParaRPr lang="zh-CN" altLang="en-US" sz="2669" dirty="0">
                <a:ea typeface="微软雅黑" panose="020B0503020204020204" pitchFamily="34" charset="-122"/>
                <a:sym typeface="Arial" panose="020B0604020202020204" pitchFamily="34" charset="0"/>
              </a:endParaRPr>
            </a:p>
          </p:txBody>
        </p:sp>
      </p:grpSp>
      <p:sp>
        <p:nvSpPr>
          <p:cNvPr id="5128" name="Rectangle 8"/>
          <p:cNvSpPr>
            <a:spLocks noChangeArrowheads="1"/>
          </p:cNvSpPr>
          <p:nvPr/>
        </p:nvSpPr>
        <p:spPr bwMode="auto">
          <a:xfrm>
            <a:off x="8145898" y="2856801"/>
            <a:ext cx="33240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Mặt</a:t>
            </a:r>
            <a:r>
              <a:rPr lang="en-US" altLang="zh-CN" sz="24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24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tối</a:t>
            </a:r>
            <a:r>
              <a:rPr lang="en-US" altLang="zh-CN" sz="24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24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của</a:t>
            </a:r>
            <a:r>
              <a:rPr lang="en-US" altLang="zh-CN" sz="24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24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nghề</a:t>
            </a:r>
            <a:r>
              <a:rPr lang="en-US" altLang="zh-CN" sz="24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24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xây</a:t>
            </a:r>
            <a:r>
              <a:rPr lang="en-US" altLang="zh-CN" sz="24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24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dựng</a:t>
            </a:r>
            <a:endParaRPr lang="zh-CN" altLang="en-US"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endParaRPr>
          </a:p>
        </p:txBody>
      </p:sp>
      <p:grpSp>
        <p:nvGrpSpPr>
          <p:cNvPr id="5129" name="Group 9"/>
          <p:cNvGrpSpPr>
            <a:grpSpLocks/>
          </p:cNvGrpSpPr>
          <p:nvPr/>
        </p:nvGrpSpPr>
        <p:grpSpPr bwMode="auto">
          <a:xfrm>
            <a:off x="6987413" y="2648321"/>
            <a:ext cx="816965" cy="816965"/>
            <a:chOff x="0" y="0"/>
            <a:chExt cx="366" cy="366"/>
          </a:xfrm>
        </p:grpSpPr>
        <p:sp>
          <p:nvSpPr>
            <p:cNvPr id="5151" name="Oval 10"/>
            <p:cNvSpPr>
              <a:spLocks noChangeArrowheads="1"/>
            </p:cNvSpPr>
            <p:nvPr/>
          </p:nvSpPr>
          <p:spPr bwMode="auto">
            <a:xfrm>
              <a:off x="0" y="0"/>
              <a:ext cx="366" cy="366"/>
            </a:xfrm>
            <a:prstGeom prst="ellipse">
              <a:avLst/>
            </a:prstGeom>
            <a:solidFill>
              <a:schemeClr val="accent2"/>
            </a:solidFill>
            <a:ln w="12700">
              <a:no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669" dirty="0">
                <a:latin typeface="Calibri" panose="020F0502020204030204" pitchFamily="34" charset="0"/>
                <a:ea typeface="微软雅黑" panose="020B0503020204020204" pitchFamily="34" charset="-122"/>
                <a:sym typeface="Arial" panose="020B0604020202020204" pitchFamily="34" charset="0"/>
              </a:endParaRPr>
            </a:p>
          </p:txBody>
        </p:sp>
        <p:sp>
          <p:nvSpPr>
            <p:cNvPr id="5152" name="Freeform 11"/>
            <p:cNvSpPr>
              <a:spLocks noEditPoints="1"/>
            </p:cNvSpPr>
            <p:nvPr/>
          </p:nvSpPr>
          <p:spPr bwMode="auto">
            <a:xfrm>
              <a:off x="108" y="100"/>
              <a:ext cx="152" cy="164"/>
            </a:xfrm>
            <a:custGeom>
              <a:avLst/>
              <a:gdLst>
                <a:gd name="T0" fmla="*/ 112 w 73"/>
                <a:gd name="T1" fmla="*/ 164 h 79"/>
                <a:gd name="T2" fmla="*/ 108 w 73"/>
                <a:gd name="T3" fmla="*/ 85 h 79"/>
                <a:gd name="T4" fmla="*/ 102 w 73"/>
                <a:gd name="T5" fmla="*/ 75 h 79"/>
                <a:gd name="T6" fmla="*/ 121 w 73"/>
                <a:gd name="T7" fmla="*/ 69 h 79"/>
                <a:gd name="T8" fmla="*/ 115 w 73"/>
                <a:gd name="T9" fmla="*/ 75 h 79"/>
                <a:gd name="T10" fmla="*/ 137 w 73"/>
                <a:gd name="T11" fmla="*/ 93 h 79"/>
                <a:gd name="T12" fmla="*/ 152 w 73"/>
                <a:gd name="T13" fmla="*/ 93 h 79"/>
                <a:gd name="T14" fmla="*/ 152 w 73"/>
                <a:gd name="T15" fmla="*/ 125 h 79"/>
                <a:gd name="T16" fmla="*/ 79 w 73"/>
                <a:gd name="T17" fmla="*/ 125 h 79"/>
                <a:gd name="T18" fmla="*/ 146 w 73"/>
                <a:gd name="T19" fmla="*/ 125 h 79"/>
                <a:gd name="T20" fmla="*/ 115 w 73"/>
                <a:gd name="T21" fmla="*/ 131 h 79"/>
                <a:gd name="T22" fmla="*/ 108 w 73"/>
                <a:gd name="T23" fmla="*/ 135 h 79"/>
                <a:gd name="T24" fmla="*/ 104 w 73"/>
                <a:gd name="T25" fmla="*/ 125 h 79"/>
                <a:gd name="T26" fmla="*/ 108 w 73"/>
                <a:gd name="T27" fmla="*/ 102 h 79"/>
                <a:gd name="T28" fmla="*/ 115 w 73"/>
                <a:gd name="T29" fmla="*/ 118 h 79"/>
                <a:gd name="T30" fmla="*/ 115 w 73"/>
                <a:gd name="T31" fmla="*/ 131 h 79"/>
                <a:gd name="T32" fmla="*/ 67 w 73"/>
                <a:gd name="T33" fmla="*/ 102 h 79"/>
                <a:gd name="T34" fmla="*/ 23 w 73"/>
                <a:gd name="T35" fmla="*/ 112 h 79"/>
                <a:gd name="T36" fmla="*/ 23 w 73"/>
                <a:gd name="T37" fmla="*/ 102 h 79"/>
                <a:gd name="T38" fmla="*/ 23 w 73"/>
                <a:gd name="T39" fmla="*/ 95 h 79"/>
                <a:gd name="T40" fmla="*/ 23 w 73"/>
                <a:gd name="T41" fmla="*/ 85 h 79"/>
                <a:gd name="T42" fmla="*/ 69 w 73"/>
                <a:gd name="T43" fmla="*/ 95 h 79"/>
                <a:gd name="T44" fmla="*/ 19 w 73"/>
                <a:gd name="T45" fmla="*/ 58 h 79"/>
                <a:gd name="T46" fmla="*/ 90 w 73"/>
                <a:gd name="T47" fmla="*/ 52 h 79"/>
                <a:gd name="T48" fmla="*/ 90 w 73"/>
                <a:gd name="T49" fmla="*/ 62 h 79"/>
                <a:gd name="T50" fmla="*/ 23 w 73"/>
                <a:gd name="T51" fmla="*/ 79 h 79"/>
                <a:gd name="T52" fmla="*/ 23 w 73"/>
                <a:gd name="T53" fmla="*/ 69 h 79"/>
                <a:gd name="T54" fmla="*/ 92 w 73"/>
                <a:gd name="T55" fmla="*/ 69 h 79"/>
                <a:gd name="T56" fmla="*/ 90 w 73"/>
                <a:gd name="T57" fmla="*/ 79 h 79"/>
                <a:gd name="T58" fmla="*/ 104 w 73"/>
                <a:gd name="T59" fmla="*/ 44 h 79"/>
                <a:gd name="T60" fmla="*/ 87 w 73"/>
                <a:gd name="T61" fmla="*/ 27 h 79"/>
                <a:gd name="T62" fmla="*/ 77 w 73"/>
                <a:gd name="T63" fmla="*/ 39 h 79"/>
                <a:gd name="T64" fmla="*/ 25 w 73"/>
                <a:gd name="T65" fmla="*/ 29 h 79"/>
                <a:gd name="T66" fmla="*/ 25 w 73"/>
                <a:gd name="T67" fmla="*/ 27 h 79"/>
                <a:gd name="T68" fmla="*/ 8 w 73"/>
                <a:gd name="T69" fmla="*/ 139 h 79"/>
                <a:gd name="T70" fmla="*/ 71 w 73"/>
                <a:gd name="T71" fmla="*/ 154 h 79"/>
                <a:gd name="T72" fmla="*/ 19 w 73"/>
                <a:gd name="T73" fmla="*/ 164 h 79"/>
                <a:gd name="T74" fmla="*/ 0 w 73"/>
                <a:gd name="T75" fmla="*/ 35 h 79"/>
                <a:gd name="T76" fmla="*/ 29 w 73"/>
                <a:gd name="T77" fmla="*/ 21 h 79"/>
                <a:gd name="T78" fmla="*/ 37 w 73"/>
                <a:gd name="T79" fmla="*/ 17 h 79"/>
                <a:gd name="T80" fmla="*/ 75 w 73"/>
                <a:gd name="T81" fmla="*/ 17 h 79"/>
                <a:gd name="T82" fmla="*/ 85 w 73"/>
                <a:gd name="T83" fmla="*/ 21 h 79"/>
                <a:gd name="T84" fmla="*/ 115 w 73"/>
                <a:gd name="T85" fmla="*/ 35 h 79"/>
                <a:gd name="T86" fmla="*/ 104 w 73"/>
                <a:gd name="T87" fmla="*/ 66 h 79"/>
                <a:gd name="T88" fmla="*/ 56 w 73"/>
                <a:gd name="T89" fmla="*/ 8 h 79"/>
                <a:gd name="T90" fmla="*/ 56 w 73"/>
                <a:gd name="T91" fmla="*/ 27 h 79"/>
                <a:gd name="T92" fmla="*/ 56 w 73"/>
                <a:gd name="T93" fmla="*/ 8 h 7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3" h="79">
                  <a:moveTo>
                    <a:pt x="73" y="60"/>
                  </a:moveTo>
                  <a:cubicBezTo>
                    <a:pt x="73" y="71"/>
                    <a:pt x="65" y="79"/>
                    <a:pt x="54" y="79"/>
                  </a:cubicBezTo>
                  <a:cubicBezTo>
                    <a:pt x="43" y="79"/>
                    <a:pt x="35" y="71"/>
                    <a:pt x="35" y="60"/>
                  </a:cubicBezTo>
                  <a:cubicBezTo>
                    <a:pt x="35" y="50"/>
                    <a:pt x="42" y="42"/>
                    <a:pt x="52" y="41"/>
                  </a:cubicBezTo>
                  <a:cubicBezTo>
                    <a:pt x="52" y="36"/>
                    <a:pt x="52" y="36"/>
                    <a:pt x="52" y="36"/>
                  </a:cubicBezTo>
                  <a:cubicBezTo>
                    <a:pt x="49" y="36"/>
                    <a:pt x="49" y="36"/>
                    <a:pt x="49" y="36"/>
                  </a:cubicBezTo>
                  <a:cubicBezTo>
                    <a:pt x="49" y="33"/>
                    <a:pt x="49" y="33"/>
                    <a:pt x="49" y="33"/>
                  </a:cubicBezTo>
                  <a:cubicBezTo>
                    <a:pt x="58" y="33"/>
                    <a:pt x="58" y="33"/>
                    <a:pt x="58" y="33"/>
                  </a:cubicBezTo>
                  <a:cubicBezTo>
                    <a:pt x="58" y="36"/>
                    <a:pt x="58" y="36"/>
                    <a:pt x="58" y="36"/>
                  </a:cubicBezTo>
                  <a:cubicBezTo>
                    <a:pt x="55" y="36"/>
                    <a:pt x="55" y="36"/>
                    <a:pt x="55" y="36"/>
                  </a:cubicBezTo>
                  <a:cubicBezTo>
                    <a:pt x="55" y="41"/>
                    <a:pt x="55" y="41"/>
                    <a:pt x="55" y="41"/>
                  </a:cubicBezTo>
                  <a:cubicBezTo>
                    <a:pt x="59" y="41"/>
                    <a:pt x="63" y="43"/>
                    <a:pt x="66" y="45"/>
                  </a:cubicBezTo>
                  <a:cubicBezTo>
                    <a:pt x="69" y="41"/>
                    <a:pt x="69" y="41"/>
                    <a:pt x="69" y="41"/>
                  </a:cubicBezTo>
                  <a:cubicBezTo>
                    <a:pt x="73" y="45"/>
                    <a:pt x="73" y="45"/>
                    <a:pt x="73" y="45"/>
                  </a:cubicBezTo>
                  <a:cubicBezTo>
                    <a:pt x="69" y="48"/>
                    <a:pt x="69" y="48"/>
                    <a:pt x="69" y="48"/>
                  </a:cubicBezTo>
                  <a:cubicBezTo>
                    <a:pt x="72" y="52"/>
                    <a:pt x="73" y="56"/>
                    <a:pt x="73" y="60"/>
                  </a:cubicBezTo>
                  <a:close/>
                  <a:moveTo>
                    <a:pt x="54" y="44"/>
                  </a:moveTo>
                  <a:cubicBezTo>
                    <a:pt x="45" y="44"/>
                    <a:pt x="38" y="51"/>
                    <a:pt x="38" y="60"/>
                  </a:cubicBezTo>
                  <a:cubicBezTo>
                    <a:pt x="38" y="69"/>
                    <a:pt x="45" y="76"/>
                    <a:pt x="54" y="76"/>
                  </a:cubicBezTo>
                  <a:cubicBezTo>
                    <a:pt x="63" y="76"/>
                    <a:pt x="70" y="69"/>
                    <a:pt x="70" y="60"/>
                  </a:cubicBezTo>
                  <a:cubicBezTo>
                    <a:pt x="70" y="51"/>
                    <a:pt x="63" y="44"/>
                    <a:pt x="54" y="44"/>
                  </a:cubicBezTo>
                  <a:close/>
                  <a:moveTo>
                    <a:pt x="55" y="63"/>
                  </a:moveTo>
                  <a:cubicBezTo>
                    <a:pt x="55" y="65"/>
                    <a:pt x="55" y="65"/>
                    <a:pt x="55" y="65"/>
                  </a:cubicBezTo>
                  <a:cubicBezTo>
                    <a:pt x="52" y="65"/>
                    <a:pt x="52" y="65"/>
                    <a:pt x="52" y="65"/>
                  </a:cubicBezTo>
                  <a:cubicBezTo>
                    <a:pt x="52" y="63"/>
                    <a:pt x="52" y="63"/>
                    <a:pt x="52" y="63"/>
                  </a:cubicBezTo>
                  <a:cubicBezTo>
                    <a:pt x="51" y="62"/>
                    <a:pt x="50" y="61"/>
                    <a:pt x="50" y="60"/>
                  </a:cubicBezTo>
                  <a:cubicBezTo>
                    <a:pt x="50" y="59"/>
                    <a:pt x="51" y="58"/>
                    <a:pt x="52" y="57"/>
                  </a:cubicBezTo>
                  <a:cubicBezTo>
                    <a:pt x="52" y="49"/>
                    <a:pt x="52" y="49"/>
                    <a:pt x="52" y="49"/>
                  </a:cubicBezTo>
                  <a:cubicBezTo>
                    <a:pt x="55" y="49"/>
                    <a:pt x="55" y="49"/>
                    <a:pt x="55" y="49"/>
                  </a:cubicBezTo>
                  <a:cubicBezTo>
                    <a:pt x="55" y="57"/>
                    <a:pt x="55" y="57"/>
                    <a:pt x="55" y="57"/>
                  </a:cubicBezTo>
                  <a:cubicBezTo>
                    <a:pt x="56" y="58"/>
                    <a:pt x="57" y="59"/>
                    <a:pt x="57" y="60"/>
                  </a:cubicBezTo>
                  <a:cubicBezTo>
                    <a:pt x="57" y="61"/>
                    <a:pt x="56" y="62"/>
                    <a:pt x="55" y="63"/>
                  </a:cubicBezTo>
                  <a:close/>
                  <a:moveTo>
                    <a:pt x="11" y="49"/>
                  </a:moveTo>
                  <a:cubicBezTo>
                    <a:pt x="32" y="49"/>
                    <a:pt x="32" y="49"/>
                    <a:pt x="32" y="49"/>
                  </a:cubicBezTo>
                  <a:cubicBezTo>
                    <a:pt x="31" y="51"/>
                    <a:pt x="30" y="52"/>
                    <a:pt x="30" y="54"/>
                  </a:cubicBezTo>
                  <a:cubicBezTo>
                    <a:pt x="11" y="54"/>
                    <a:pt x="11" y="54"/>
                    <a:pt x="11" y="54"/>
                  </a:cubicBezTo>
                  <a:cubicBezTo>
                    <a:pt x="10" y="54"/>
                    <a:pt x="9" y="53"/>
                    <a:pt x="9" y="51"/>
                  </a:cubicBezTo>
                  <a:cubicBezTo>
                    <a:pt x="9" y="50"/>
                    <a:pt x="10" y="49"/>
                    <a:pt x="11" y="49"/>
                  </a:cubicBezTo>
                  <a:close/>
                  <a:moveTo>
                    <a:pt x="33" y="46"/>
                  </a:moveTo>
                  <a:cubicBezTo>
                    <a:pt x="11" y="46"/>
                    <a:pt x="11" y="46"/>
                    <a:pt x="11" y="46"/>
                  </a:cubicBezTo>
                  <a:cubicBezTo>
                    <a:pt x="10" y="46"/>
                    <a:pt x="9" y="45"/>
                    <a:pt x="9" y="44"/>
                  </a:cubicBezTo>
                  <a:cubicBezTo>
                    <a:pt x="9" y="42"/>
                    <a:pt x="10" y="41"/>
                    <a:pt x="11" y="41"/>
                  </a:cubicBezTo>
                  <a:cubicBezTo>
                    <a:pt x="38" y="41"/>
                    <a:pt x="38" y="41"/>
                    <a:pt x="38" y="41"/>
                  </a:cubicBezTo>
                  <a:cubicBezTo>
                    <a:pt x="36" y="43"/>
                    <a:pt x="35" y="44"/>
                    <a:pt x="33" y="46"/>
                  </a:cubicBezTo>
                  <a:close/>
                  <a:moveTo>
                    <a:pt x="11" y="30"/>
                  </a:moveTo>
                  <a:cubicBezTo>
                    <a:pt x="10" y="30"/>
                    <a:pt x="9" y="29"/>
                    <a:pt x="9" y="28"/>
                  </a:cubicBezTo>
                  <a:cubicBezTo>
                    <a:pt x="9" y="26"/>
                    <a:pt x="10" y="25"/>
                    <a:pt x="11" y="25"/>
                  </a:cubicBezTo>
                  <a:cubicBezTo>
                    <a:pt x="43" y="25"/>
                    <a:pt x="43" y="25"/>
                    <a:pt x="43" y="25"/>
                  </a:cubicBezTo>
                  <a:cubicBezTo>
                    <a:pt x="44" y="25"/>
                    <a:pt x="45" y="26"/>
                    <a:pt x="45" y="28"/>
                  </a:cubicBezTo>
                  <a:cubicBezTo>
                    <a:pt x="45" y="29"/>
                    <a:pt x="44" y="30"/>
                    <a:pt x="43" y="30"/>
                  </a:cubicBezTo>
                  <a:lnTo>
                    <a:pt x="11" y="30"/>
                  </a:lnTo>
                  <a:close/>
                  <a:moveTo>
                    <a:pt x="11" y="38"/>
                  </a:moveTo>
                  <a:cubicBezTo>
                    <a:pt x="10" y="38"/>
                    <a:pt x="9" y="37"/>
                    <a:pt x="9" y="36"/>
                  </a:cubicBezTo>
                  <a:cubicBezTo>
                    <a:pt x="9" y="34"/>
                    <a:pt x="10" y="33"/>
                    <a:pt x="11" y="33"/>
                  </a:cubicBezTo>
                  <a:cubicBezTo>
                    <a:pt x="43" y="33"/>
                    <a:pt x="43" y="33"/>
                    <a:pt x="43" y="33"/>
                  </a:cubicBezTo>
                  <a:cubicBezTo>
                    <a:pt x="43" y="33"/>
                    <a:pt x="44" y="33"/>
                    <a:pt x="44" y="33"/>
                  </a:cubicBezTo>
                  <a:cubicBezTo>
                    <a:pt x="44" y="37"/>
                    <a:pt x="44" y="37"/>
                    <a:pt x="44" y="37"/>
                  </a:cubicBezTo>
                  <a:cubicBezTo>
                    <a:pt x="43" y="38"/>
                    <a:pt x="43" y="38"/>
                    <a:pt x="43" y="38"/>
                  </a:cubicBezTo>
                  <a:lnTo>
                    <a:pt x="11" y="38"/>
                  </a:lnTo>
                  <a:close/>
                  <a:moveTo>
                    <a:pt x="50" y="21"/>
                  </a:moveTo>
                  <a:cubicBezTo>
                    <a:pt x="50" y="16"/>
                    <a:pt x="47" y="13"/>
                    <a:pt x="42" y="13"/>
                  </a:cubicBezTo>
                  <a:cubicBezTo>
                    <a:pt x="42" y="13"/>
                    <a:pt x="42" y="13"/>
                    <a:pt x="42" y="13"/>
                  </a:cubicBezTo>
                  <a:cubicBezTo>
                    <a:pt x="42" y="13"/>
                    <a:pt x="42" y="13"/>
                    <a:pt x="42" y="14"/>
                  </a:cubicBezTo>
                  <a:cubicBezTo>
                    <a:pt x="42" y="17"/>
                    <a:pt x="40" y="19"/>
                    <a:pt x="37" y="19"/>
                  </a:cubicBezTo>
                  <a:cubicBezTo>
                    <a:pt x="18" y="19"/>
                    <a:pt x="18" y="19"/>
                    <a:pt x="18" y="19"/>
                  </a:cubicBezTo>
                  <a:cubicBezTo>
                    <a:pt x="15" y="19"/>
                    <a:pt x="12" y="17"/>
                    <a:pt x="12" y="14"/>
                  </a:cubicBezTo>
                  <a:cubicBezTo>
                    <a:pt x="12" y="13"/>
                    <a:pt x="12" y="13"/>
                    <a:pt x="12" y="13"/>
                  </a:cubicBezTo>
                  <a:cubicBezTo>
                    <a:pt x="12" y="13"/>
                    <a:pt x="12" y="13"/>
                    <a:pt x="12" y="13"/>
                  </a:cubicBezTo>
                  <a:cubicBezTo>
                    <a:pt x="8" y="13"/>
                    <a:pt x="4" y="16"/>
                    <a:pt x="4" y="21"/>
                  </a:cubicBezTo>
                  <a:cubicBezTo>
                    <a:pt x="4" y="67"/>
                    <a:pt x="4" y="67"/>
                    <a:pt x="4" y="67"/>
                  </a:cubicBezTo>
                  <a:cubicBezTo>
                    <a:pt x="4" y="71"/>
                    <a:pt x="8" y="74"/>
                    <a:pt x="12" y="74"/>
                  </a:cubicBezTo>
                  <a:cubicBezTo>
                    <a:pt x="34" y="74"/>
                    <a:pt x="34" y="74"/>
                    <a:pt x="34" y="74"/>
                  </a:cubicBezTo>
                  <a:cubicBezTo>
                    <a:pt x="36" y="76"/>
                    <a:pt x="38" y="78"/>
                    <a:pt x="39" y="79"/>
                  </a:cubicBezTo>
                  <a:cubicBezTo>
                    <a:pt x="9" y="79"/>
                    <a:pt x="9" y="79"/>
                    <a:pt x="9" y="79"/>
                  </a:cubicBezTo>
                  <a:cubicBezTo>
                    <a:pt x="5" y="79"/>
                    <a:pt x="0" y="76"/>
                    <a:pt x="0" y="71"/>
                  </a:cubicBezTo>
                  <a:cubicBezTo>
                    <a:pt x="0" y="17"/>
                    <a:pt x="0" y="17"/>
                    <a:pt x="0" y="17"/>
                  </a:cubicBezTo>
                  <a:cubicBezTo>
                    <a:pt x="0" y="13"/>
                    <a:pt x="5" y="10"/>
                    <a:pt x="9" y="10"/>
                  </a:cubicBezTo>
                  <a:cubicBezTo>
                    <a:pt x="14" y="10"/>
                    <a:pt x="14" y="10"/>
                    <a:pt x="14" y="10"/>
                  </a:cubicBezTo>
                  <a:cubicBezTo>
                    <a:pt x="15" y="9"/>
                    <a:pt x="16" y="8"/>
                    <a:pt x="18" y="8"/>
                  </a:cubicBezTo>
                  <a:cubicBezTo>
                    <a:pt x="18" y="8"/>
                    <a:pt x="18" y="8"/>
                    <a:pt x="18" y="8"/>
                  </a:cubicBezTo>
                  <a:cubicBezTo>
                    <a:pt x="19" y="4"/>
                    <a:pt x="23" y="0"/>
                    <a:pt x="27" y="0"/>
                  </a:cubicBezTo>
                  <a:cubicBezTo>
                    <a:pt x="32" y="0"/>
                    <a:pt x="35" y="4"/>
                    <a:pt x="36" y="8"/>
                  </a:cubicBezTo>
                  <a:cubicBezTo>
                    <a:pt x="37" y="8"/>
                    <a:pt x="37" y="8"/>
                    <a:pt x="37" y="8"/>
                  </a:cubicBezTo>
                  <a:cubicBezTo>
                    <a:pt x="38" y="8"/>
                    <a:pt x="40" y="9"/>
                    <a:pt x="41" y="10"/>
                  </a:cubicBezTo>
                  <a:cubicBezTo>
                    <a:pt x="45" y="10"/>
                    <a:pt x="45" y="10"/>
                    <a:pt x="45" y="10"/>
                  </a:cubicBezTo>
                  <a:cubicBezTo>
                    <a:pt x="50" y="10"/>
                    <a:pt x="55" y="13"/>
                    <a:pt x="55" y="17"/>
                  </a:cubicBezTo>
                  <a:cubicBezTo>
                    <a:pt x="55" y="32"/>
                    <a:pt x="55" y="32"/>
                    <a:pt x="55" y="32"/>
                  </a:cubicBezTo>
                  <a:cubicBezTo>
                    <a:pt x="50" y="32"/>
                    <a:pt x="50" y="32"/>
                    <a:pt x="50" y="32"/>
                  </a:cubicBezTo>
                  <a:lnTo>
                    <a:pt x="50" y="21"/>
                  </a:lnTo>
                  <a:close/>
                  <a:moveTo>
                    <a:pt x="27" y="4"/>
                  </a:moveTo>
                  <a:cubicBezTo>
                    <a:pt x="25" y="4"/>
                    <a:pt x="23" y="6"/>
                    <a:pt x="23" y="9"/>
                  </a:cubicBezTo>
                  <a:cubicBezTo>
                    <a:pt x="23" y="11"/>
                    <a:pt x="25" y="13"/>
                    <a:pt x="27" y="13"/>
                  </a:cubicBezTo>
                  <a:cubicBezTo>
                    <a:pt x="30" y="13"/>
                    <a:pt x="32" y="11"/>
                    <a:pt x="32" y="9"/>
                  </a:cubicBezTo>
                  <a:cubicBezTo>
                    <a:pt x="32" y="6"/>
                    <a:pt x="30" y="4"/>
                    <a:pt x="27" y="4"/>
                  </a:cubicBezTo>
                  <a:close/>
                </a:path>
              </a:pathLst>
            </a:custGeom>
            <a:solidFill>
              <a:srgbClr val="FFFFFF"/>
            </a:solidFill>
            <a:ln w="9525">
              <a:noFill/>
              <a:round/>
              <a:headEnd/>
              <a:tailEnd/>
            </a:ln>
          </p:spPr>
          <p:txBody>
            <a:bodyPr/>
            <a:lstStyle/>
            <a:p>
              <a:endParaRPr lang="zh-CN" altLang="en-US" sz="2669" dirty="0">
                <a:ea typeface="微软雅黑" panose="020B0503020204020204" pitchFamily="34" charset="-122"/>
                <a:sym typeface="Arial" panose="020B0604020202020204" pitchFamily="34" charset="0"/>
              </a:endParaRPr>
            </a:p>
          </p:txBody>
        </p:sp>
      </p:grpSp>
      <p:sp>
        <p:nvSpPr>
          <p:cNvPr id="5130" name="Rectangle 12"/>
          <p:cNvSpPr>
            <a:spLocks noChangeArrowheads="1"/>
          </p:cNvSpPr>
          <p:nvPr/>
        </p:nvSpPr>
        <p:spPr bwMode="auto">
          <a:xfrm>
            <a:off x="8172684" y="4123917"/>
            <a:ext cx="37292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Mặt</a:t>
            </a:r>
            <a:r>
              <a:rPr lang="en-US" altLang="zh-CN" sz="24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24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sáng</a:t>
            </a:r>
            <a:r>
              <a:rPr lang="en-US" altLang="zh-CN" sz="24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24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của</a:t>
            </a:r>
            <a:r>
              <a:rPr lang="en-US" altLang="zh-CN" sz="24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24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nghề</a:t>
            </a:r>
            <a:r>
              <a:rPr lang="en-US" altLang="zh-CN" sz="24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24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xây</a:t>
            </a:r>
            <a:r>
              <a:rPr lang="en-US" altLang="zh-CN" sz="24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24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dựng</a:t>
            </a:r>
            <a:endParaRPr lang="zh-CN" altLang="en-US"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endParaRPr>
          </a:p>
        </p:txBody>
      </p:sp>
      <p:grpSp>
        <p:nvGrpSpPr>
          <p:cNvPr id="5131" name="Group 13"/>
          <p:cNvGrpSpPr>
            <a:grpSpLocks/>
          </p:cNvGrpSpPr>
          <p:nvPr/>
        </p:nvGrpSpPr>
        <p:grpSpPr bwMode="auto">
          <a:xfrm>
            <a:off x="6987413" y="3916179"/>
            <a:ext cx="816965" cy="816965"/>
            <a:chOff x="0" y="0"/>
            <a:chExt cx="366" cy="366"/>
          </a:xfrm>
        </p:grpSpPr>
        <p:sp>
          <p:nvSpPr>
            <p:cNvPr id="5149" name="Oval 14"/>
            <p:cNvSpPr>
              <a:spLocks noChangeArrowheads="1"/>
            </p:cNvSpPr>
            <p:nvPr/>
          </p:nvSpPr>
          <p:spPr bwMode="auto">
            <a:xfrm>
              <a:off x="0" y="0"/>
              <a:ext cx="366" cy="366"/>
            </a:xfrm>
            <a:prstGeom prst="ellipse">
              <a:avLst/>
            </a:prstGeom>
            <a:solidFill>
              <a:schemeClr val="accent3"/>
            </a:solidFill>
            <a:ln w="12700">
              <a:no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669" dirty="0">
                <a:latin typeface="Calibri" panose="020F0502020204030204" pitchFamily="34" charset="0"/>
                <a:ea typeface="微软雅黑" panose="020B0503020204020204" pitchFamily="34" charset="-122"/>
                <a:sym typeface="Arial" panose="020B0604020202020204" pitchFamily="34" charset="0"/>
              </a:endParaRPr>
            </a:p>
          </p:txBody>
        </p:sp>
        <p:sp>
          <p:nvSpPr>
            <p:cNvPr id="5150" name="Freeform 15"/>
            <p:cNvSpPr>
              <a:spLocks noEditPoints="1"/>
            </p:cNvSpPr>
            <p:nvPr/>
          </p:nvSpPr>
          <p:spPr bwMode="auto">
            <a:xfrm>
              <a:off x="102" y="102"/>
              <a:ext cx="162" cy="162"/>
            </a:xfrm>
            <a:custGeom>
              <a:avLst/>
              <a:gdLst>
                <a:gd name="T0" fmla="*/ 104 w 78"/>
                <a:gd name="T1" fmla="*/ 83 h 78"/>
                <a:gd name="T2" fmla="*/ 120 w 78"/>
                <a:gd name="T3" fmla="*/ 85 h 78"/>
                <a:gd name="T4" fmla="*/ 162 w 78"/>
                <a:gd name="T5" fmla="*/ 44 h 78"/>
                <a:gd name="T6" fmla="*/ 162 w 78"/>
                <a:gd name="T7" fmla="*/ 37 h 78"/>
                <a:gd name="T8" fmla="*/ 133 w 78"/>
                <a:gd name="T9" fmla="*/ 69 h 78"/>
                <a:gd name="T10" fmla="*/ 104 w 78"/>
                <a:gd name="T11" fmla="*/ 64 h 78"/>
                <a:gd name="T12" fmla="*/ 96 w 78"/>
                <a:gd name="T13" fmla="*/ 37 h 78"/>
                <a:gd name="T14" fmla="*/ 127 w 78"/>
                <a:gd name="T15" fmla="*/ 4 h 78"/>
                <a:gd name="T16" fmla="*/ 120 w 78"/>
                <a:gd name="T17" fmla="*/ 2 h 78"/>
                <a:gd name="T18" fmla="*/ 79 w 78"/>
                <a:gd name="T19" fmla="*/ 44 h 78"/>
                <a:gd name="T20" fmla="*/ 83 w 78"/>
                <a:gd name="T21" fmla="*/ 60 h 78"/>
                <a:gd name="T22" fmla="*/ 44 w 78"/>
                <a:gd name="T23" fmla="*/ 110 h 78"/>
                <a:gd name="T24" fmla="*/ 35 w 78"/>
                <a:gd name="T25" fmla="*/ 108 h 78"/>
                <a:gd name="T26" fmla="*/ 10 w 78"/>
                <a:gd name="T27" fmla="*/ 133 h 78"/>
                <a:gd name="T28" fmla="*/ 35 w 78"/>
                <a:gd name="T29" fmla="*/ 160 h 78"/>
                <a:gd name="T30" fmla="*/ 60 w 78"/>
                <a:gd name="T31" fmla="*/ 133 h 78"/>
                <a:gd name="T32" fmla="*/ 60 w 78"/>
                <a:gd name="T33" fmla="*/ 125 h 78"/>
                <a:gd name="T34" fmla="*/ 104 w 78"/>
                <a:gd name="T35" fmla="*/ 83 h 78"/>
                <a:gd name="T36" fmla="*/ 35 w 78"/>
                <a:gd name="T37" fmla="*/ 147 h 78"/>
                <a:gd name="T38" fmla="*/ 23 w 78"/>
                <a:gd name="T39" fmla="*/ 133 h 78"/>
                <a:gd name="T40" fmla="*/ 35 w 78"/>
                <a:gd name="T41" fmla="*/ 120 h 78"/>
                <a:gd name="T42" fmla="*/ 50 w 78"/>
                <a:gd name="T43" fmla="*/ 133 h 78"/>
                <a:gd name="T44" fmla="*/ 35 w 78"/>
                <a:gd name="T45" fmla="*/ 147 h 78"/>
                <a:gd name="T46" fmla="*/ 37 w 78"/>
                <a:gd name="T47" fmla="*/ 50 h 78"/>
                <a:gd name="T48" fmla="*/ 62 w 78"/>
                <a:gd name="T49" fmla="*/ 75 h 78"/>
                <a:gd name="T50" fmla="*/ 75 w 78"/>
                <a:gd name="T51" fmla="*/ 64 h 78"/>
                <a:gd name="T52" fmla="*/ 50 w 78"/>
                <a:gd name="T53" fmla="*/ 39 h 78"/>
                <a:gd name="T54" fmla="*/ 56 w 78"/>
                <a:gd name="T55" fmla="*/ 33 h 78"/>
                <a:gd name="T56" fmla="*/ 23 w 78"/>
                <a:gd name="T57" fmla="*/ 0 h 78"/>
                <a:gd name="T58" fmla="*/ 0 w 78"/>
                <a:gd name="T59" fmla="*/ 25 h 78"/>
                <a:gd name="T60" fmla="*/ 33 w 78"/>
                <a:gd name="T61" fmla="*/ 56 h 78"/>
                <a:gd name="T62" fmla="*/ 37 w 78"/>
                <a:gd name="T63" fmla="*/ 50 h 78"/>
                <a:gd name="T64" fmla="*/ 114 w 78"/>
                <a:gd name="T65" fmla="*/ 87 h 78"/>
                <a:gd name="T66" fmla="*/ 79 w 78"/>
                <a:gd name="T67" fmla="*/ 118 h 78"/>
                <a:gd name="T68" fmla="*/ 116 w 78"/>
                <a:gd name="T69" fmla="*/ 156 h 78"/>
                <a:gd name="T70" fmla="*/ 139 w 78"/>
                <a:gd name="T71" fmla="*/ 156 h 78"/>
                <a:gd name="T72" fmla="*/ 150 w 78"/>
                <a:gd name="T73" fmla="*/ 145 h 78"/>
                <a:gd name="T74" fmla="*/ 150 w 78"/>
                <a:gd name="T75" fmla="*/ 123 h 78"/>
                <a:gd name="T76" fmla="*/ 114 w 78"/>
                <a:gd name="T77" fmla="*/ 87 h 78"/>
                <a:gd name="T78" fmla="*/ 129 w 78"/>
                <a:gd name="T79" fmla="*/ 147 h 78"/>
                <a:gd name="T80" fmla="*/ 125 w 78"/>
                <a:gd name="T81" fmla="*/ 147 h 78"/>
                <a:gd name="T82" fmla="*/ 93 w 78"/>
                <a:gd name="T83" fmla="*/ 118 h 78"/>
                <a:gd name="T84" fmla="*/ 93 w 78"/>
                <a:gd name="T85" fmla="*/ 112 h 78"/>
                <a:gd name="T86" fmla="*/ 100 w 78"/>
                <a:gd name="T87" fmla="*/ 112 h 78"/>
                <a:gd name="T88" fmla="*/ 129 w 78"/>
                <a:gd name="T89" fmla="*/ 143 h 78"/>
                <a:gd name="T90" fmla="*/ 129 w 78"/>
                <a:gd name="T91" fmla="*/ 147 h 78"/>
                <a:gd name="T92" fmla="*/ 143 w 78"/>
                <a:gd name="T93" fmla="*/ 135 h 78"/>
                <a:gd name="T94" fmla="*/ 137 w 78"/>
                <a:gd name="T95" fmla="*/ 135 h 78"/>
                <a:gd name="T96" fmla="*/ 108 w 78"/>
                <a:gd name="T97" fmla="*/ 106 h 78"/>
                <a:gd name="T98" fmla="*/ 108 w 78"/>
                <a:gd name="T99" fmla="*/ 100 h 78"/>
                <a:gd name="T100" fmla="*/ 112 w 78"/>
                <a:gd name="T101" fmla="*/ 100 h 78"/>
                <a:gd name="T102" fmla="*/ 143 w 78"/>
                <a:gd name="T103" fmla="*/ 129 h 78"/>
                <a:gd name="T104" fmla="*/ 143 w 78"/>
                <a:gd name="T105" fmla="*/ 135 h 7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8" h="78">
                  <a:moveTo>
                    <a:pt x="50" y="40"/>
                  </a:moveTo>
                  <a:cubicBezTo>
                    <a:pt x="53" y="41"/>
                    <a:pt x="55" y="41"/>
                    <a:pt x="58" y="41"/>
                  </a:cubicBezTo>
                  <a:cubicBezTo>
                    <a:pt x="69" y="41"/>
                    <a:pt x="78" y="32"/>
                    <a:pt x="78" y="21"/>
                  </a:cubicBezTo>
                  <a:cubicBezTo>
                    <a:pt x="78" y="20"/>
                    <a:pt x="78" y="19"/>
                    <a:pt x="78" y="18"/>
                  </a:cubicBezTo>
                  <a:cubicBezTo>
                    <a:pt x="64" y="33"/>
                    <a:pt x="64" y="33"/>
                    <a:pt x="64" y="33"/>
                  </a:cubicBezTo>
                  <a:cubicBezTo>
                    <a:pt x="50" y="31"/>
                    <a:pt x="50" y="31"/>
                    <a:pt x="50" y="31"/>
                  </a:cubicBezTo>
                  <a:cubicBezTo>
                    <a:pt x="46" y="18"/>
                    <a:pt x="46" y="18"/>
                    <a:pt x="46" y="18"/>
                  </a:cubicBezTo>
                  <a:cubicBezTo>
                    <a:pt x="61" y="2"/>
                    <a:pt x="61" y="2"/>
                    <a:pt x="61" y="2"/>
                  </a:cubicBezTo>
                  <a:cubicBezTo>
                    <a:pt x="60" y="2"/>
                    <a:pt x="59" y="1"/>
                    <a:pt x="58" y="1"/>
                  </a:cubicBezTo>
                  <a:cubicBezTo>
                    <a:pt x="47" y="1"/>
                    <a:pt x="38" y="10"/>
                    <a:pt x="38" y="21"/>
                  </a:cubicBezTo>
                  <a:cubicBezTo>
                    <a:pt x="38" y="24"/>
                    <a:pt x="39" y="27"/>
                    <a:pt x="40" y="29"/>
                  </a:cubicBezTo>
                  <a:cubicBezTo>
                    <a:pt x="34" y="40"/>
                    <a:pt x="24" y="49"/>
                    <a:pt x="21" y="53"/>
                  </a:cubicBezTo>
                  <a:cubicBezTo>
                    <a:pt x="20" y="52"/>
                    <a:pt x="18" y="52"/>
                    <a:pt x="17" y="52"/>
                  </a:cubicBezTo>
                  <a:cubicBezTo>
                    <a:pt x="10" y="52"/>
                    <a:pt x="5" y="58"/>
                    <a:pt x="5" y="64"/>
                  </a:cubicBezTo>
                  <a:cubicBezTo>
                    <a:pt x="5" y="71"/>
                    <a:pt x="10" y="77"/>
                    <a:pt x="17" y="77"/>
                  </a:cubicBezTo>
                  <a:cubicBezTo>
                    <a:pt x="24" y="77"/>
                    <a:pt x="29" y="71"/>
                    <a:pt x="29" y="64"/>
                  </a:cubicBezTo>
                  <a:cubicBezTo>
                    <a:pt x="29" y="63"/>
                    <a:pt x="29" y="61"/>
                    <a:pt x="29" y="60"/>
                  </a:cubicBezTo>
                  <a:cubicBezTo>
                    <a:pt x="31" y="56"/>
                    <a:pt x="39" y="47"/>
                    <a:pt x="50" y="40"/>
                  </a:cubicBezTo>
                  <a:close/>
                  <a:moveTo>
                    <a:pt x="17" y="71"/>
                  </a:moveTo>
                  <a:cubicBezTo>
                    <a:pt x="14" y="71"/>
                    <a:pt x="11" y="68"/>
                    <a:pt x="11" y="64"/>
                  </a:cubicBezTo>
                  <a:cubicBezTo>
                    <a:pt x="11" y="61"/>
                    <a:pt x="14" y="58"/>
                    <a:pt x="17" y="58"/>
                  </a:cubicBezTo>
                  <a:cubicBezTo>
                    <a:pt x="21" y="58"/>
                    <a:pt x="24" y="61"/>
                    <a:pt x="24" y="64"/>
                  </a:cubicBezTo>
                  <a:cubicBezTo>
                    <a:pt x="24" y="68"/>
                    <a:pt x="21" y="71"/>
                    <a:pt x="17" y="71"/>
                  </a:cubicBezTo>
                  <a:close/>
                  <a:moveTo>
                    <a:pt x="18" y="24"/>
                  </a:moveTo>
                  <a:cubicBezTo>
                    <a:pt x="30" y="36"/>
                    <a:pt x="30" y="36"/>
                    <a:pt x="30" y="36"/>
                  </a:cubicBezTo>
                  <a:cubicBezTo>
                    <a:pt x="36" y="31"/>
                    <a:pt x="36" y="31"/>
                    <a:pt x="36" y="31"/>
                  </a:cubicBezTo>
                  <a:cubicBezTo>
                    <a:pt x="24" y="19"/>
                    <a:pt x="24" y="19"/>
                    <a:pt x="24" y="19"/>
                  </a:cubicBezTo>
                  <a:cubicBezTo>
                    <a:pt x="27" y="16"/>
                    <a:pt x="27" y="16"/>
                    <a:pt x="27" y="16"/>
                  </a:cubicBezTo>
                  <a:cubicBezTo>
                    <a:pt x="11" y="0"/>
                    <a:pt x="11" y="0"/>
                    <a:pt x="11" y="0"/>
                  </a:cubicBezTo>
                  <a:cubicBezTo>
                    <a:pt x="0" y="12"/>
                    <a:pt x="0" y="12"/>
                    <a:pt x="0" y="12"/>
                  </a:cubicBezTo>
                  <a:cubicBezTo>
                    <a:pt x="16" y="27"/>
                    <a:pt x="16" y="27"/>
                    <a:pt x="16" y="27"/>
                  </a:cubicBezTo>
                  <a:lnTo>
                    <a:pt x="18" y="24"/>
                  </a:lnTo>
                  <a:close/>
                  <a:moveTo>
                    <a:pt x="55" y="42"/>
                  </a:moveTo>
                  <a:cubicBezTo>
                    <a:pt x="55" y="42"/>
                    <a:pt x="45" y="45"/>
                    <a:pt x="38" y="57"/>
                  </a:cubicBezTo>
                  <a:cubicBezTo>
                    <a:pt x="38" y="56"/>
                    <a:pt x="56" y="75"/>
                    <a:pt x="56" y="75"/>
                  </a:cubicBezTo>
                  <a:cubicBezTo>
                    <a:pt x="59" y="78"/>
                    <a:pt x="64" y="78"/>
                    <a:pt x="67" y="75"/>
                  </a:cubicBezTo>
                  <a:cubicBezTo>
                    <a:pt x="72" y="70"/>
                    <a:pt x="72" y="70"/>
                    <a:pt x="72" y="70"/>
                  </a:cubicBezTo>
                  <a:cubicBezTo>
                    <a:pt x="75" y="67"/>
                    <a:pt x="75" y="62"/>
                    <a:pt x="72" y="59"/>
                  </a:cubicBezTo>
                  <a:lnTo>
                    <a:pt x="55" y="42"/>
                  </a:lnTo>
                  <a:close/>
                  <a:moveTo>
                    <a:pt x="62" y="71"/>
                  </a:moveTo>
                  <a:cubicBezTo>
                    <a:pt x="62" y="72"/>
                    <a:pt x="60" y="72"/>
                    <a:pt x="60" y="71"/>
                  </a:cubicBezTo>
                  <a:cubicBezTo>
                    <a:pt x="45" y="57"/>
                    <a:pt x="45" y="57"/>
                    <a:pt x="45" y="57"/>
                  </a:cubicBezTo>
                  <a:cubicBezTo>
                    <a:pt x="44" y="56"/>
                    <a:pt x="44" y="55"/>
                    <a:pt x="45" y="54"/>
                  </a:cubicBezTo>
                  <a:cubicBezTo>
                    <a:pt x="46" y="54"/>
                    <a:pt x="47" y="54"/>
                    <a:pt x="48" y="54"/>
                  </a:cubicBezTo>
                  <a:cubicBezTo>
                    <a:pt x="62" y="69"/>
                    <a:pt x="62" y="69"/>
                    <a:pt x="62" y="69"/>
                  </a:cubicBezTo>
                  <a:cubicBezTo>
                    <a:pt x="63" y="69"/>
                    <a:pt x="63" y="71"/>
                    <a:pt x="62" y="71"/>
                  </a:cubicBezTo>
                  <a:close/>
                  <a:moveTo>
                    <a:pt x="69" y="65"/>
                  </a:moveTo>
                  <a:cubicBezTo>
                    <a:pt x="68" y="66"/>
                    <a:pt x="67" y="66"/>
                    <a:pt x="66" y="65"/>
                  </a:cubicBezTo>
                  <a:cubicBezTo>
                    <a:pt x="52" y="51"/>
                    <a:pt x="52" y="51"/>
                    <a:pt x="52" y="51"/>
                  </a:cubicBezTo>
                  <a:cubicBezTo>
                    <a:pt x="51" y="50"/>
                    <a:pt x="51" y="49"/>
                    <a:pt x="52" y="48"/>
                  </a:cubicBezTo>
                  <a:cubicBezTo>
                    <a:pt x="52" y="47"/>
                    <a:pt x="54" y="47"/>
                    <a:pt x="54" y="48"/>
                  </a:cubicBezTo>
                  <a:cubicBezTo>
                    <a:pt x="69" y="62"/>
                    <a:pt x="69" y="62"/>
                    <a:pt x="69" y="62"/>
                  </a:cubicBezTo>
                  <a:cubicBezTo>
                    <a:pt x="69" y="63"/>
                    <a:pt x="69" y="64"/>
                    <a:pt x="69" y="65"/>
                  </a:cubicBezTo>
                  <a:close/>
                </a:path>
              </a:pathLst>
            </a:custGeom>
            <a:solidFill>
              <a:srgbClr val="FFFFFF"/>
            </a:solidFill>
            <a:ln w="9525">
              <a:noFill/>
              <a:round/>
              <a:headEnd/>
              <a:tailEnd/>
            </a:ln>
          </p:spPr>
          <p:txBody>
            <a:bodyPr/>
            <a:lstStyle/>
            <a:p>
              <a:endParaRPr lang="zh-CN" altLang="en-US" sz="2669" dirty="0">
                <a:ea typeface="微软雅黑" panose="020B0503020204020204" pitchFamily="34" charset="-122"/>
                <a:sym typeface="Arial" panose="020B0604020202020204" pitchFamily="34" charset="0"/>
              </a:endParaRPr>
            </a:p>
          </p:txBody>
        </p:sp>
      </p:grpSp>
      <p:sp>
        <p:nvSpPr>
          <p:cNvPr id="5136" name="Text Box 24"/>
          <p:cNvSpPr txBox="1">
            <a:spLocks noChangeArrowheads="1"/>
          </p:cNvSpPr>
          <p:nvPr/>
        </p:nvSpPr>
        <p:spPr bwMode="auto">
          <a:xfrm>
            <a:off x="5681609" y="1259925"/>
            <a:ext cx="915635" cy="957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5624" dirty="0">
                <a:solidFill>
                  <a:schemeClr val="accent1"/>
                </a:solidFill>
                <a:latin typeface="Calibri" panose="020F0502020204030204" pitchFamily="34" charset="0"/>
                <a:ea typeface="微软雅黑" panose="020B0503020204020204" pitchFamily="34" charset="-122"/>
                <a:sym typeface="Arial" panose="020B0604020202020204" pitchFamily="34" charset="0"/>
              </a:rPr>
              <a:t>01</a:t>
            </a:r>
          </a:p>
        </p:txBody>
      </p:sp>
      <p:sp>
        <p:nvSpPr>
          <p:cNvPr id="5137" name="Text Box 25"/>
          <p:cNvSpPr txBox="1">
            <a:spLocks noChangeArrowheads="1"/>
          </p:cNvSpPr>
          <p:nvPr/>
        </p:nvSpPr>
        <p:spPr bwMode="auto">
          <a:xfrm>
            <a:off x="5681609" y="2525553"/>
            <a:ext cx="915635" cy="957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5624" dirty="0">
                <a:solidFill>
                  <a:schemeClr val="accent2"/>
                </a:solidFill>
                <a:latin typeface="Calibri" panose="020F0502020204030204" pitchFamily="34" charset="0"/>
                <a:ea typeface="微软雅黑" panose="020B0503020204020204" pitchFamily="34" charset="-122"/>
                <a:sym typeface="Arial" panose="020B0604020202020204" pitchFamily="34" charset="0"/>
              </a:rPr>
              <a:t>02</a:t>
            </a:r>
          </a:p>
        </p:txBody>
      </p:sp>
      <p:sp>
        <p:nvSpPr>
          <p:cNvPr id="5138" name="Text Box 26"/>
          <p:cNvSpPr txBox="1">
            <a:spLocks noChangeArrowheads="1"/>
          </p:cNvSpPr>
          <p:nvPr/>
        </p:nvSpPr>
        <p:spPr bwMode="auto">
          <a:xfrm>
            <a:off x="5681609" y="3813501"/>
            <a:ext cx="915635" cy="957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5624" dirty="0">
                <a:solidFill>
                  <a:schemeClr val="accent3"/>
                </a:solidFill>
                <a:latin typeface="Calibri" panose="020F0502020204030204" pitchFamily="34" charset="0"/>
                <a:ea typeface="微软雅黑" panose="020B0503020204020204" pitchFamily="34" charset="-122"/>
                <a:sym typeface="Arial" panose="020B0604020202020204" pitchFamily="34" charset="0"/>
              </a:rPr>
              <a:t>03</a:t>
            </a:r>
          </a:p>
        </p:txBody>
      </p:sp>
      <p:sp>
        <p:nvSpPr>
          <p:cNvPr id="5141" name="Line 29"/>
          <p:cNvSpPr>
            <a:spLocks noChangeShapeType="1"/>
          </p:cNvSpPr>
          <p:nvPr/>
        </p:nvSpPr>
        <p:spPr bwMode="auto">
          <a:xfrm>
            <a:off x="1410321" y="1074976"/>
            <a:ext cx="3214291" cy="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669" dirty="0">
              <a:solidFill>
                <a:schemeClr val="bg1"/>
              </a:solidFill>
              <a:ea typeface="微软雅黑" panose="020B0503020204020204" pitchFamily="34" charset="-122"/>
              <a:sym typeface="Arial" panose="020B0604020202020204" pitchFamily="34" charset="0"/>
            </a:endParaRPr>
          </a:p>
        </p:txBody>
      </p:sp>
      <p:sp>
        <p:nvSpPr>
          <p:cNvPr id="5143" name="Text Box 31"/>
          <p:cNvSpPr txBox="1">
            <a:spLocks noChangeArrowheads="1"/>
          </p:cNvSpPr>
          <p:nvPr/>
        </p:nvSpPr>
        <p:spPr bwMode="auto">
          <a:xfrm>
            <a:off x="681816" y="1349211"/>
            <a:ext cx="430226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800" dirty="0">
                <a:solidFill>
                  <a:schemeClr val="accent1"/>
                </a:solidFill>
                <a:latin typeface="Calibri" panose="020F0502020204030204" pitchFamily="34" charset="0"/>
                <a:ea typeface="微软雅黑" panose="020B0503020204020204" pitchFamily="34" charset="-122"/>
                <a:sym typeface="Arial" panose="020B0604020202020204" pitchFamily="34" charset="0"/>
              </a:rPr>
              <a:t>KỸ SƯ XÂY DỰNG</a:t>
            </a:r>
            <a:endParaRPr lang="zh-CN" altLang="zh-CN" sz="4800" dirty="0">
              <a:solidFill>
                <a:schemeClr val="accent1"/>
              </a:solidFill>
              <a:latin typeface="Calibri" panose="020F0502020204030204" pitchFamily="34" charset="0"/>
              <a:ea typeface="微软雅黑" panose="020B0503020204020204" pitchFamily="34" charset="-122"/>
              <a:sym typeface="Arial" panose="020B0604020202020204" pitchFamily="34" charset="0"/>
            </a:endParaRPr>
          </a:p>
        </p:txBody>
      </p:sp>
      <p:sp>
        <p:nvSpPr>
          <p:cNvPr id="5144" name="Line 32"/>
          <p:cNvSpPr>
            <a:spLocks noChangeShapeType="1"/>
          </p:cNvSpPr>
          <p:nvPr/>
        </p:nvSpPr>
        <p:spPr bwMode="auto">
          <a:xfrm>
            <a:off x="1410321" y="2188818"/>
            <a:ext cx="3214291" cy="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669" dirty="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93667795"/>
      </p:ext>
    </p:extLst>
  </p:cSld>
  <p:clrMapOvr>
    <a:masterClrMapping/>
  </p:clrMapOvr>
  <mc:AlternateContent xmlns:mc="http://schemas.openxmlformats.org/markup-compatibility/2006">
    <mc:Choice xmlns:p14="http://schemas.microsoft.com/office/powerpoint/2010/main" Requires="p14">
      <p:transition p14:dur="10" advTm="10000"/>
    </mc:Choice>
    <mc:Fallback>
      <p:transition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0-#ppt_w/2"/>
                                          </p:val>
                                        </p:tav>
                                        <p:tav tm="100000">
                                          <p:val>
                                            <p:strVal val="#ppt_x"/>
                                          </p:val>
                                        </p:tav>
                                      </p:tavLst>
                                    </p:anim>
                                    <p:anim calcmode="lin" valueType="num">
                                      <p:cBhvr additive="base">
                                        <p:cTn id="8" dur="500" fill="hold"/>
                                        <p:tgtEl>
                                          <p:spTgt spid="51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41"/>
                                        </p:tgtEl>
                                        <p:attrNameLst>
                                          <p:attrName>style.visibility</p:attrName>
                                        </p:attrNameLst>
                                      </p:cBhvr>
                                      <p:to>
                                        <p:strVal val="visible"/>
                                      </p:to>
                                    </p:set>
                                    <p:anim calcmode="lin" valueType="num">
                                      <p:cBhvr additive="base">
                                        <p:cTn id="13" dur="500" fill="hold"/>
                                        <p:tgtEl>
                                          <p:spTgt spid="5141"/>
                                        </p:tgtEl>
                                        <p:attrNameLst>
                                          <p:attrName>ppt_x</p:attrName>
                                        </p:attrNameLst>
                                      </p:cBhvr>
                                      <p:tavLst>
                                        <p:tav tm="0">
                                          <p:val>
                                            <p:strVal val="0-#ppt_w/2"/>
                                          </p:val>
                                        </p:tav>
                                        <p:tav tm="100000">
                                          <p:val>
                                            <p:strVal val="#ppt_x"/>
                                          </p:val>
                                        </p:tav>
                                      </p:tavLst>
                                    </p:anim>
                                    <p:anim calcmode="lin" valueType="num">
                                      <p:cBhvr additive="base">
                                        <p:cTn id="14" dur="500" fill="hold"/>
                                        <p:tgtEl>
                                          <p:spTgt spid="5141"/>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144"/>
                                        </p:tgtEl>
                                        <p:attrNameLst>
                                          <p:attrName>style.visibility</p:attrName>
                                        </p:attrNameLst>
                                      </p:cBhvr>
                                      <p:to>
                                        <p:strVal val="visible"/>
                                      </p:to>
                                    </p:set>
                                    <p:anim calcmode="lin" valueType="num">
                                      <p:cBhvr additive="base">
                                        <p:cTn id="17" dur="500" fill="hold"/>
                                        <p:tgtEl>
                                          <p:spTgt spid="5144"/>
                                        </p:tgtEl>
                                        <p:attrNameLst>
                                          <p:attrName>ppt_x</p:attrName>
                                        </p:attrNameLst>
                                      </p:cBhvr>
                                      <p:tavLst>
                                        <p:tav tm="0">
                                          <p:val>
                                            <p:strVal val="0-#ppt_w/2"/>
                                          </p:val>
                                        </p:tav>
                                        <p:tav tm="100000">
                                          <p:val>
                                            <p:strVal val="#ppt_x"/>
                                          </p:val>
                                        </p:tav>
                                      </p:tavLst>
                                    </p:anim>
                                    <p:anim calcmode="lin" valueType="num">
                                      <p:cBhvr additive="base">
                                        <p:cTn id="18" dur="500" fill="hold"/>
                                        <p:tgtEl>
                                          <p:spTgt spid="514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6" presetClass="entr" presetSubtype="0" fill="hold" grpId="0" nodeType="clickEffect">
                                  <p:stCondLst>
                                    <p:cond delay="0"/>
                                  </p:stCondLst>
                                  <p:iterate type="lt">
                                    <p:tmPct val="10000"/>
                                  </p:iterate>
                                  <p:childTnLst>
                                    <p:set>
                                      <p:cBhvr>
                                        <p:cTn id="22" dur="1" fill="hold">
                                          <p:stCondLst>
                                            <p:cond delay="0"/>
                                          </p:stCondLst>
                                        </p:cTn>
                                        <p:tgtEl>
                                          <p:spTgt spid="5143"/>
                                        </p:tgtEl>
                                        <p:attrNameLst>
                                          <p:attrName>style.visibility</p:attrName>
                                        </p:attrNameLst>
                                      </p:cBhvr>
                                      <p:to>
                                        <p:strVal val="visible"/>
                                      </p:to>
                                    </p:set>
                                    <p:anim by="(-#ppt_w*2)" calcmode="lin" valueType="num">
                                      <p:cBhvr rctx="PPT">
                                        <p:cTn id="23" dur="500" autoRev="1" fill="hold">
                                          <p:stCondLst>
                                            <p:cond delay="0"/>
                                          </p:stCondLst>
                                        </p:cTn>
                                        <p:tgtEl>
                                          <p:spTgt spid="5143"/>
                                        </p:tgtEl>
                                        <p:attrNameLst>
                                          <p:attrName>ppt_w</p:attrName>
                                        </p:attrNameLst>
                                      </p:cBhvr>
                                    </p:anim>
                                    <p:anim by="(#ppt_w*0.50)" calcmode="lin" valueType="num">
                                      <p:cBhvr>
                                        <p:cTn id="24" dur="500" decel="50000" autoRev="1" fill="hold">
                                          <p:stCondLst>
                                            <p:cond delay="0"/>
                                          </p:stCondLst>
                                        </p:cTn>
                                        <p:tgtEl>
                                          <p:spTgt spid="5143"/>
                                        </p:tgtEl>
                                        <p:attrNameLst>
                                          <p:attrName>ppt_x</p:attrName>
                                        </p:attrNameLst>
                                      </p:cBhvr>
                                    </p:anim>
                                    <p:anim from="(-#ppt_h/2)" to="(#ppt_y)" calcmode="lin" valueType="num">
                                      <p:cBhvr>
                                        <p:cTn id="25" dur="1000" fill="hold">
                                          <p:stCondLst>
                                            <p:cond delay="0"/>
                                          </p:stCondLst>
                                        </p:cTn>
                                        <p:tgtEl>
                                          <p:spTgt spid="5143"/>
                                        </p:tgtEl>
                                        <p:attrNameLst>
                                          <p:attrName>ppt_y</p:attrName>
                                        </p:attrNameLst>
                                      </p:cBhvr>
                                    </p:anim>
                                    <p:animRot by="21600000">
                                      <p:cBhvr>
                                        <p:cTn id="26" dur="1000" fill="hold">
                                          <p:stCondLst>
                                            <p:cond delay="0"/>
                                          </p:stCondLst>
                                        </p:cTn>
                                        <p:tgtEl>
                                          <p:spTgt spid="5143"/>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126"/>
                                        </p:tgtEl>
                                        <p:attrNameLst>
                                          <p:attrName>style.visibility</p:attrName>
                                        </p:attrNameLst>
                                      </p:cBhvr>
                                      <p:to>
                                        <p:strVal val="visible"/>
                                      </p:to>
                                    </p:set>
                                    <p:anim calcmode="lin" valueType="num">
                                      <p:cBhvr additive="base">
                                        <p:cTn id="31" dur="500" fill="hold"/>
                                        <p:tgtEl>
                                          <p:spTgt spid="5126"/>
                                        </p:tgtEl>
                                        <p:attrNameLst>
                                          <p:attrName>ppt_x</p:attrName>
                                        </p:attrNameLst>
                                      </p:cBhvr>
                                      <p:tavLst>
                                        <p:tav tm="0">
                                          <p:val>
                                            <p:strVal val="1+#ppt_w/2"/>
                                          </p:val>
                                        </p:tav>
                                        <p:tav tm="100000">
                                          <p:val>
                                            <p:strVal val="#ppt_x"/>
                                          </p:val>
                                        </p:tav>
                                      </p:tavLst>
                                    </p:anim>
                                    <p:anim calcmode="lin" valueType="num">
                                      <p:cBhvr additive="base">
                                        <p:cTn id="32" dur="500" fill="hold"/>
                                        <p:tgtEl>
                                          <p:spTgt spid="5126"/>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5127"/>
                                        </p:tgtEl>
                                        <p:attrNameLst>
                                          <p:attrName>style.visibility</p:attrName>
                                        </p:attrNameLst>
                                      </p:cBhvr>
                                      <p:to>
                                        <p:strVal val="visible"/>
                                      </p:to>
                                    </p:set>
                                    <p:anim calcmode="lin" valueType="num">
                                      <p:cBhvr additive="base">
                                        <p:cTn id="35" dur="500" fill="hold"/>
                                        <p:tgtEl>
                                          <p:spTgt spid="5127"/>
                                        </p:tgtEl>
                                        <p:attrNameLst>
                                          <p:attrName>ppt_x</p:attrName>
                                        </p:attrNameLst>
                                      </p:cBhvr>
                                      <p:tavLst>
                                        <p:tav tm="0">
                                          <p:val>
                                            <p:strVal val="1+#ppt_w/2"/>
                                          </p:val>
                                        </p:tav>
                                        <p:tav tm="100000">
                                          <p:val>
                                            <p:strVal val="#ppt_x"/>
                                          </p:val>
                                        </p:tav>
                                      </p:tavLst>
                                    </p:anim>
                                    <p:anim calcmode="lin" valueType="num">
                                      <p:cBhvr additive="base">
                                        <p:cTn id="36" dur="500" fill="hold"/>
                                        <p:tgtEl>
                                          <p:spTgt spid="5127"/>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5136"/>
                                        </p:tgtEl>
                                        <p:attrNameLst>
                                          <p:attrName>style.visibility</p:attrName>
                                        </p:attrNameLst>
                                      </p:cBhvr>
                                      <p:to>
                                        <p:strVal val="visible"/>
                                      </p:to>
                                    </p:set>
                                    <p:anim calcmode="lin" valueType="num">
                                      <p:cBhvr additive="base">
                                        <p:cTn id="39" dur="500" fill="hold"/>
                                        <p:tgtEl>
                                          <p:spTgt spid="5136"/>
                                        </p:tgtEl>
                                        <p:attrNameLst>
                                          <p:attrName>ppt_x</p:attrName>
                                        </p:attrNameLst>
                                      </p:cBhvr>
                                      <p:tavLst>
                                        <p:tav tm="0">
                                          <p:val>
                                            <p:strVal val="1+#ppt_w/2"/>
                                          </p:val>
                                        </p:tav>
                                        <p:tav tm="100000">
                                          <p:val>
                                            <p:strVal val="#ppt_x"/>
                                          </p:val>
                                        </p:tav>
                                      </p:tavLst>
                                    </p:anim>
                                    <p:anim calcmode="lin" valueType="num">
                                      <p:cBhvr additive="base">
                                        <p:cTn id="40" dur="500" fill="hold"/>
                                        <p:tgtEl>
                                          <p:spTgt spid="5136"/>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5128"/>
                                        </p:tgtEl>
                                        <p:attrNameLst>
                                          <p:attrName>style.visibility</p:attrName>
                                        </p:attrNameLst>
                                      </p:cBhvr>
                                      <p:to>
                                        <p:strVal val="visible"/>
                                      </p:to>
                                    </p:set>
                                    <p:anim calcmode="lin" valueType="num">
                                      <p:cBhvr additive="base">
                                        <p:cTn id="45" dur="500" fill="hold"/>
                                        <p:tgtEl>
                                          <p:spTgt spid="5128"/>
                                        </p:tgtEl>
                                        <p:attrNameLst>
                                          <p:attrName>ppt_x</p:attrName>
                                        </p:attrNameLst>
                                      </p:cBhvr>
                                      <p:tavLst>
                                        <p:tav tm="0">
                                          <p:val>
                                            <p:strVal val="1+#ppt_w/2"/>
                                          </p:val>
                                        </p:tav>
                                        <p:tav tm="100000">
                                          <p:val>
                                            <p:strVal val="#ppt_x"/>
                                          </p:val>
                                        </p:tav>
                                      </p:tavLst>
                                    </p:anim>
                                    <p:anim calcmode="lin" valueType="num">
                                      <p:cBhvr additive="base">
                                        <p:cTn id="46" dur="500" fill="hold"/>
                                        <p:tgtEl>
                                          <p:spTgt spid="5128"/>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0"/>
                                  </p:stCondLst>
                                  <p:childTnLst>
                                    <p:set>
                                      <p:cBhvr>
                                        <p:cTn id="48" dur="1" fill="hold">
                                          <p:stCondLst>
                                            <p:cond delay="0"/>
                                          </p:stCondLst>
                                        </p:cTn>
                                        <p:tgtEl>
                                          <p:spTgt spid="5129"/>
                                        </p:tgtEl>
                                        <p:attrNameLst>
                                          <p:attrName>style.visibility</p:attrName>
                                        </p:attrNameLst>
                                      </p:cBhvr>
                                      <p:to>
                                        <p:strVal val="visible"/>
                                      </p:to>
                                    </p:set>
                                    <p:anim calcmode="lin" valueType="num">
                                      <p:cBhvr additive="base">
                                        <p:cTn id="49" dur="500" fill="hold"/>
                                        <p:tgtEl>
                                          <p:spTgt spid="5129"/>
                                        </p:tgtEl>
                                        <p:attrNameLst>
                                          <p:attrName>ppt_x</p:attrName>
                                        </p:attrNameLst>
                                      </p:cBhvr>
                                      <p:tavLst>
                                        <p:tav tm="0">
                                          <p:val>
                                            <p:strVal val="1+#ppt_w/2"/>
                                          </p:val>
                                        </p:tav>
                                        <p:tav tm="100000">
                                          <p:val>
                                            <p:strVal val="#ppt_x"/>
                                          </p:val>
                                        </p:tav>
                                      </p:tavLst>
                                    </p:anim>
                                    <p:anim calcmode="lin" valueType="num">
                                      <p:cBhvr additive="base">
                                        <p:cTn id="50" dur="500" fill="hold"/>
                                        <p:tgtEl>
                                          <p:spTgt spid="5129"/>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5137"/>
                                        </p:tgtEl>
                                        <p:attrNameLst>
                                          <p:attrName>style.visibility</p:attrName>
                                        </p:attrNameLst>
                                      </p:cBhvr>
                                      <p:to>
                                        <p:strVal val="visible"/>
                                      </p:to>
                                    </p:set>
                                    <p:anim calcmode="lin" valueType="num">
                                      <p:cBhvr additive="base">
                                        <p:cTn id="53" dur="500" fill="hold"/>
                                        <p:tgtEl>
                                          <p:spTgt spid="5137"/>
                                        </p:tgtEl>
                                        <p:attrNameLst>
                                          <p:attrName>ppt_x</p:attrName>
                                        </p:attrNameLst>
                                      </p:cBhvr>
                                      <p:tavLst>
                                        <p:tav tm="0">
                                          <p:val>
                                            <p:strVal val="1+#ppt_w/2"/>
                                          </p:val>
                                        </p:tav>
                                        <p:tav tm="100000">
                                          <p:val>
                                            <p:strVal val="#ppt_x"/>
                                          </p:val>
                                        </p:tav>
                                      </p:tavLst>
                                    </p:anim>
                                    <p:anim calcmode="lin" valueType="num">
                                      <p:cBhvr additive="base">
                                        <p:cTn id="54" dur="500" fill="hold"/>
                                        <p:tgtEl>
                                          <p:spTgt spid="5137"/>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5130"/>
                                        </p:tgtEl>
                                        <p:attrNameLst>
                                          <p:attrName>style.visibility</p:attrName>
                                        </p:attrNameLst>
                                      </p:cBhvr>
                                      <p:to>
                                        <p:strVal val="visible"/>
                                      </p:to>
                                    </p:set>
                                    <p:anim calcmode="lin" valueType="num">
                                      <p:cBhvr additive="base">
                                        <p:cTn id="59" dur="500" fill="hold"/>
                                        <p:tgtEl>
                                          <p:spTgt spid="5130"/>
                                        </p:tgtEl>
                                        <p:attrNameLst>
                                          <p:attrName>ppt_x</p:attrName>
                                        </p:attrNameLst>
                                      </p:cBhvr>
                                      <p:tavLst>
                                        <p:tav tm="0">
                                          <p:val>
                                            <p:strVal val="1+#ppt_w/2"/>
                                          </p:val>
                                        </p:tav>
                                        <p:tav tm="100000">
                                          <p:val>
                                            <p:strVal val="#ppt_x"/>
                                          </p:val>
                                        </p:tav>
                                      </p:tavLst>
                                    </p:anim>
                                    <p:anim calcmode="lin" valueType="num">
                                      <p:cBhvr additive="base">
                                        <p:cTn id="60" dur="500" fill="hold"/>
                                        <p:tgtEl>
                                          <p:spTgt spid="5130"/>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5131"/>
                                        </p:tgtEl>
                                        <p:attrNameLst>
                                          <p:attrName>style.visibility</p:attrName>
                                        </p:attrNameLst>
                                      </p:cBhvr>
                                      <p:to>
                                        <p:strVal val="visible"/>
                                      </p:to>
                                    </p:set>
                                    <p:anim calcmode="lin" valueType="num">
                                      <p:cBhvr additive="base">
                                        <p:cTn id="63" dur="500" fill="hold"/>
                                        <p:tgtEl>
                                          <p:spTgt spid="5131"/>
                                        </p:tgtEl>
                                        <p:attrNameLst>
                                          <p:attrName>ppt_x</p:attrName>
                                        </p:attrNameLst>
                                      </p:cBhvr>
                                      <p:tavLst>
                                        <p:tav tm="0">
                                          <p:val>
                                            <p:strVal val="1+#ppt_w/2"/>
                                          </p:val>
                                        </p:tav>
                                        <p:tav tm="100000">
                                          <p:val>
                                            <p:strVal val="#ppt_x"/>
                                          </p:val>
                                        </p:tav>
                                      </p:tavLst>
                                    </p:anim>
                                    <p:anim calcmode="lin" valueType="num">
                                      <p:cBhvr additive="base">
                                        <p:cTn id="64" dur="500" fill="hold"/>
                                        <p:tgtEl>
                                          <p:spTgt spid="5131"/>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5138"/>
                                        </p:tgtEl>
                                        <p:attrNameLst>
                                          <p:attrName>style.visibility</p:attrName>
                                        </p:attrNameLst>
                                      </p:cBhvr>
                                      <p:to>
                                        <p:strVal val="visible"/>
                                      </p:to>
                                    </p:set>
                                    <p:anim calcmode="lin" valueType="num">
                                      <p:cBhvr additive="base">
                                        <p:cTn id="67" dur="500" fill="hold"/>
                                        <p:tgtEl>
                                          <p:spTgt spid="5138"/>
                                        </p:tgtEl>
                                        <p:attrNameLst>
                                          <p:attrName>ppt_x</p:attrName>
                                        </p:attrNameLst>
                                      </p:cBhvr>
                                      <p:tavLst>
                                        <p:tav tm="0">
                                          <p:val>
                                            <p:strVal val="1+#ppt_w/2"/>
                                          </p:val>
                                        </p:tav>
                                        <p:tav tm="100000">
                                          <p:val>
                                            <p:strVal val="#ppt_x"/>
                                          </p:val>
                                        </p:tav>
                                      </p:tavLst>
                                    </p:anim>
                                    <p:anim calcmode="lin" valueType="num">
                                      <p:cBhvr additive="base">
                                        <p:cTn id="68" dur="500" fill="hold"/>
                                        <p:tgtEl>
                                          <p:spTgt spid="51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6" grpId="0"/>
      <p:bldP spid="5128" grpId="0"/>
      <p:bldP spid="5130" grpId="0"/>
      <p:bldP spid="5136" grpId="0"/>
      <p:bldP spid="5137" grpId="0"/>
      <p:bldP spid="5138" grpId="0"/>
      <p:bldP spid="5141" grpId="0" animBg="1"/>
      <p:bldP spid="5143" grpId="0"/>
      <p:bldP spid="514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94" y="448"/>
            <a:ext cx="12857163" cy="723175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微软雅黑" panose="020B0503020204020204" pitchFamily="34" charset="-122"/>
              <a:sym typeface="Arial" panose="020B0604020202020204" pitchFamily="34" charset="0"/>
            </a:endParaRPr>
          </a:p>
        </p:txBody>
      </p:sp>
      <p:sp>
        <p:nvSpPr>
          <p:cNvPr id="4" name="平行四边形 3"/>
          <p:cNvSpPr/>
          <p:nvPr/>
        </p:nvSpPr>
        <p:spPr>
          <a:xfrm>
            <a:off x="3518259" y="447"/>
            <a:ext cx="5822234" cy="4352447"/>
          </a:xfrm>
          <a:custGeom>
            <a:avLst/>
            <a:gdLst>
              <a:gd name="connsiteX0" fmla="*/ 0 w 6131432"/>
              <a:gd name="connsiteY0" fmla="*/ 6845300 h 6845300"/>
              <a:gd name="connsiteX1" fmla="*/ 1532858 w 6131432"/>
              <a:gd name="connsiteY1" fmla="*/ 0 h 6845300"/>
              <a:gd name="connsiteX2" fmla="*/ 6131432 w 6131432"/>
              <a:gd name="connsiteY2" fmla="*/ 0 h 6845300"/>
              <a:gd name="connsiteX3" fmla="*/ 4598574 w 6131432"/>
              <a:gd name="connsiteY3" fmla="*/ 6845300 h 6845300"/>
              <a:gd name="connsiteX4" fmla="*/ 0 w 6131432"/>
              <a:gd name="connsiteY4" fmla="*/ 6845300 h 6845300"/>
              <a:gd name="connsiteX0" fmla="*/ 0 w 5521832"/>
              <a:gd name="connsiteY0" fmla="*/ 4127500 h 6845300"/>
              <a:gd name="connsiteX1" fmla="*/ 923258 w 5521832"/>
              <a:gd name="connsiteY1" fmla="*/ 0 h 6845300"/>
              <a:gd name="connsiteX2" fmla="*/ 5521832 w 5521832"/>
              <a:gd name="connsiteY2" fmla="*/ 0 h 6845300"/>
              <a:gd name="connsiteX3" fmla="*/ 3988974 w 5521832"/>
              <a:gd name="connsiteY3" fmla="*/ 6845300 h 6845300"/>
              <a:gd name="connsiteX4" fmla="*/ 0 w 5521832"/>
              <a:gd name="connsiteY4" fmla="*/ 4127500 h 6845300"/>
              <a:gd name="connsiteX0" fmla="*/ 0 w 5521832"/>
              <a:gd name="connsiteY0" fmla="*/ 4127500 h 4127500"/>
              <a:gd name="connsiteX1" fmla="*/ 923258 w 5521832"/>
              <a:gd name="connsiteY1" fmla="*/ 0 h 4127500"/>
              <a:gd name="connsiteX2" fmla="*/ 5521832 w 5521832"/>
              <a:gd name="connsiteY2" fmla="*/ 0 h 4127500"/>
              <a:gd name="connsiteX3" fmla="*/ 4598574 w 5521832"/>
              <a:gd name="connsiteY3" fmla="*/ 4114800 h 4127500"/>
              <a:gd name="connsiteX4" fmla="*/ 0 w 5521832"/>
              <a:gd name="connsiteY4" fmla="*/ 4127500 h 412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1832" h="4127500">
                <a:moveTo>
                  <a:pt x="0" y="4127500"/>
                </a:moveTo>
                <a:lnTo>
                  <a:pt x="923258" y="0"/>
                </a:lnTo>
                <a:lnTo>
                  <a:pt x="5521832" y="0"/>
                </a:lnTo>
                <a:lnTo>
                  <a:pt x="4598574" y="4114800"/>
                </a:lnTo>
                <a:lnTo>
                  <a:pt x="0" y="4127500"/>
                </a:lnTo>
                <a:close/>
              </a:path>
            </a:pathLst>
          </a:custGeom>
          <a:solidFill>
            <a:schemeClr val="accent1">
              <a:alpha val="50196"/>
            </a:schemeClr>
          </a:solidFill>
          <a:ln>
            <a:noFill/>
          </a:ln>
          <a:effectLst>
            <a:outerShdw blurRad="266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2" dirty="0">
              <a:latin typeface="Calibri" panose="020F0502020204030204" pitchFamily="34" charset="0"/>
              <a:ea typeface="微软雅黑" panose="020B0503020204020204" pitchFamily="34" charset="-122"/>
              <a:sym typeface="Arial" panose="020B0604020202020204" pitchFamily="34" charset="0"/>
            </a:endParaRPr>
          </a:p>
        </p:txBody>
      </p:sp>
      <p:sp>
        <p:nvSpPr>
          <p:cNvPr id="7" name="文本框 6"/>
          <p:cNvSpPr txBox="1"/>
          <p:nvPr/>
        </p:nvSpPr>
        <p:spPr>
          <a:xfrm>
            <a:off x="5695319" y="1240456"/>
            <a:ext cx="1468114" cy="1070930"/>
          </a:xfrm>
          <a:prstGeom prst="rect">
            <a:avLst/>
          </a:prstGeom>
          <a:noFill/>
          <a:effectLst/>
        </p:spPr>
        <p:txBody>
          <a:bodyPr lIns="0" tIns="0" rIns="0" bIns="0">
            <a:spAutoFit/>
          </a:bodyPr>
          <a:lstStyle/>
          <a:p>
            <a:pPr algn="ctr">
              <a:defRPr/>
            </a:pPr>
            <a:r>
              <a:rPr lang="en-US" altLang="zh-CN" sz="6959" dirty="0">
                <a:solidFill>
                  <a:schemeClr val="bg1"/>
                </a:solidFill>
                <a:ea typeface="微软雅黑" panose="020B0503020204020204" pitchFamily="34" charset="-122"/>
                <a:sym typeface="Arial" panose="020B0604020202020204" pitchFamily="34" charset="0"/>
              </a:rPr>
              <a:t>01</a:t>
            </a:r>
            <a:endParaRPr lang="zh-CN" altLang="en-US" sz="6959" dirty="0">
              <a:solidFill>
                <a:schemeClr val="bg1"/>
              </a:solidFill>
              <a:ea typeface="微软雅黑" panose="020B0503020204020204" pitchFamily="34" charset="-122"/>
              <a:sym typeface="Arial" panose="020B0604020202020204" pitchFamily="34" charset="0"/>
            </a:endParaRPr>
          </a:p>
        </p:txBody>
      </p:sp>
      <p:cxnSp>
        <p:nvCxnSpPr>
          <p:cNvPr id="9" name="直接连接符 8"/>
          <p:cNvCxnSpPr/>
          <p:nvPr/>
        </p:nvCxnSpPr>
        <p:spPr>
          <a:xfrm>
            <a:off x="4587957" y="2415579"/>
            <a:ext cx="368283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104" name="文本框 17"/>
          <p:cNvSpPr txBox="1">
            <a:spLocks noChangeArrowheads="1"/>
          </p:cNvSpPr>
          <p:nvPr/>
        </p:nvSpPr>
        <p:spPr bwMode="auto">
          <a:xfrm>
            <a:off x="4476991" y="2576581"/>
            <a:ext cx="4472664" cy="584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797" dirty="0" err="1">
                <a:solidFill>
                  <a:schemeClr val="bg1"/>
                </a:solidFill>
                <a:latin typeface="Calibri" panose="020F0502020204030204" pitchFamily="34" charset="0"/>
                <a:ea typeface="微软雅黑" panose="020B0503020204020204" pitchFamily="34" charset="-122"/>
                <a:sym typeface="Arial" panose="020B0604020202020204" pitchFamily="34" charset="0"/>
              </a:rPr>
              <a:t>Tâm</a:t>
            </a:r>
            <a:r>
              <a:rPr lang="en-US" altLang="zh-CN" sz="3797" dirty="0">
                <a:solidFill>
                  <a:schemeClr val="bg1"/>
                </a:solidFill>
                <a:latin typeface="Calibri" panose="020F0502020204030204" pitchFamily="34" charset="0"/>
                <a:ea typeface="微软雅黑" panose="020B0503020204020204" pitchFamily="34" charset="-122"/>
                <a:sym typeface="Arial" panose="020B0604020202020204" pitchFamily="34" charset="0"/>
              </a:rPr>
              <a:t> </a:t>
            </a:r>
            <a:r>
              <a:rPr lang="en-US" altLang="zh-CN" sz="3797" dirty="0" err="1">
                <a:solidFill>
                  <a:schemeClr val="bg1"/>
                </a:solidFill>
                <a:latin typeface="Calibri" panose="020F0502020204030204" pitchFamily="34" charset="0"/>
                <a:ea typeface="微软雅黑" panose="020B0503020204020204" pitchFamily="34" charset="-122"/>
                <a:sym typeface="Arial" panose="020B0604020202020204" pitchFamily="34" charset="0"/>
              </a:rPr>
              <a:t>sự</a:t>
            </a:r>
            <a:r>
              <a:rPr lang="en-US" altLang="zh-CN" sz="3797" dirty="0">
                <a:solidFill>
                  <a:schemeClr val="bg1"/>
                </a:solidFill>
                <a:latin typeface="Calibri" panose="020F0502020204030204" pitchFamily="34" charset="0"/>
                <a:ea typeface="微软雅黑" panose="020B0503020204020204" pitchFamily="34" charset="-122"/>
                <a:sym typeface="Arial" panose="020B0604020202020204" pitchFamily="34" charset="0"/>
              </a:rPr>
              <a:t> </a:t>
            </a:r>
            <a:r>
              <a:rPr lang="en-US" altLang="zh-CN" sz="3797" dirty="0" err="1">
                <a:solidFill>
                  <a:schemeClr val="bg1"/>
                </a:solidFill>
                <a:latin typeface="Calibri" panose="020F0502020204030204" pitchFamily="34" charset="0"/>
                <a:ea typeface="微软雅黑" panose="020B0503020204020204" pitchFamily="34" charset="-122"/>
                <a:sym typeface="Arial" panose="020B0604020202020204" pitchFamily="34" charset="0"/>
              </a:rPr>
              <a:t>nghề</a:t>
            </a:r>
            <a:r>
              <a:rPr lang="en-US" altLang="zh-CN" sz="3797" dirty="0">
                <a:solidFill>
                  <a:schemeClr val="bg1"/>
                </a:solidFill>
                <a:latin typeface="Calibri" panose="020F0502020204030204" pitchFamily="34" charset="0"/>
                <a:ea typeface="微软雅黑" panose="020B0503020204020204" pitchFamily="34" charset="-122"/>
                <a:sym typeface="Arial" panose="020B0604020202020204" pitchFamily="34" charset="0"/>
              </a:rPr>
              <a:t> </a:t>
            </a:r>
            <a:r>
              <a:rPr lang="en-US" altLang="zh-CN" sz="3797" dirty="0" err="1">
                <a:solidFill>
                  <a:schemeClr val="bg1"/>
                </a:solidFill>
                <a:latin typeface="Calibri" panose="020F0502020204030204" pitchFamily="34" charset="0"/>
                <a:ea typeface="微软雅黑" panose="020B0503020204020204" pitchFamily="34" charset="-122"/>
                <a:sym typeface="Arial" panose="020B0604020202020204" pitchFamily="34" charset="0"/>
              </a:rPr>
              <a:t>xây</a:t>
            </a:r>
            <a:r>
              <a:rPr lang="en-US" altLang="zh-CN" sz="3797" dirty="0">
                <a:solidFill>
                  <a:schemeClr val="bg1"/>
                </a:solidFill>
                <a:latin typeface="Calibri" panose="020F0502020204030204" pitchFamily="34" charset="0"/>
                <a:ea typeface="微软雅黑" panose="020B0503020204020204" pitchFamily="34" charset="-122"/>
                <a:sym typeface="Arial" panose="020B0604020202020204" pitchFamily="34" charset="0"/>
              </a:rPr>
              <a:t> </a:t>
            </a:r>
            <a:r>
              <a:rPr lang="en-US" altLang="zh-CN" sz="3797" dirty="0" err="1">
                <a:solidFill>
                  <a:schemeClr val="bg1"/>
                </a:solidFill>
                <a:latin typeface="Calibri" panose="020F0502020204030204" pitchFamily="34" charset="0"/>
                <a:ea typeface="微软雅黑" panose="020B0503020204020204" pitchFamily="34" charset="-122"/>
                <a:sym typeface="Arial" panose="020B0604020202020204" pitchFamily="34" charset="0"/>
              </a:rPr>
              <a:t>dựng</a:t>
            </a:r>
            <a:endParaRPr lang="zh-CN" altLang="en-US" sz="3797" dirty="0">
              <a:solidFill>
                <a:schemeClr val="bg1"/>
              </a:solidFill>
              <a:latin typeface="Calibri" panose="020F050202020403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505959884"/>
      </p:ext>
    </p:extLst>
  </p:cSld>
  <p:clrMapOvr>
    <a:masterClrMapping/>
  </p:clrMapOvr>
  <mc:AlternateContent xmlns:mc="http://schemas.openxmlformats.org/markup-compatibility/2006">
    <mc:Choice xmlns:p14="http://schemas.microsoft.com/office/powerpoint/2010/main" Requires="p14">
      <p:transition p14:dur="10" advTm="10000"/>
    </mc:Choice>
    <mc:Fallback>
      <p:transition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6" presetClass="entr" presetSubtype="0" fill="hold" grpId="0" nodeType="clickEffect">
                                  <p:stCondLst>
                                    <p:cond delay="0"/>
                                  </p:stCondLst>
                                  <p:iterate type="lt">
                                    <p:tmPct val="10000"/>
                                  </p:iterate>
                                  <p:childTnLst>
                                    <p:set>
                                      <p:cBhvr>
                                        <p:cTn id="17" dur="1" fill="hold">
                                          <p:stCondLst>
                                            <p:cond delay="0"/>
                                          </p:stCondLst>
                                        </p:cTn>
                                        <p:tgtEl>
                                          <p:spTgt spid="7"/>
                                        </p:tgtEl>
                                        <p:attrNameLst>
                                          <p:attrName>style.visibility</p:attrName>
                                        </p:attrNameLst>
                                      </p:cBhvr>
                                      <p:to>
                                        <p:strVal val="visible"/>
                                      </p:to>
                                    </p:set>
                                    <p:anim by="(-#ppt_w*2)" calcmode="lin" valueType="num">
                                      <p:cBhvr rctx="PPT">
                                        <p:cTn id="18" dur="500" autoRev="1" fill="hold">
                                          <p:stCondLst>
                                            <p:cond delay="0"/>
                                          </p:stCondLst>
                                        </p:cTn>
                                        <p:tgtEl>
                                          <p:spTgt spid="7"/>
                                        </p:tgtEl>
                                        <p:attrNameLst>
                                          <p:attrName>ppt_w</p:attrName>
                                        </p:attrNameLst>
                                      </p:cBhvr>
                                    </p:anim>
                                    <p:anim by="(#ppt_w*0.50)" calcmode="lin" valueType="num">
                                      <p:cBhvr>
                                        <p:cTn id="19" dur="500" decel="50000" autoRev="1" fill="hold">
                                          <p:stCondLst>
                                            <p:cond delay="0"/>
                                          </p:stCondLst>
                                        </p:cTn>
                                        <p:tgtEl>
                                          <p:spTgt spid="7"/>
                                        </p:tgtEl>
                                        <p:attrNameLst>
                                          <p:attrName>ppt_x</p:attrName>
                                        </p:attrNameLst>
                                      </p:cBhvr>
                                    </p:anim>
                                    <p:anim from="(-#ppt_h/2)" to="(#ppt_y)" calcmode="lin" valueType="num">
                                      <p:cBhvr>
                                        <p:cTn id="20" dur="1000" fill="hold">
                                          <p:stCondLst>
                                            <p:cond delay="0"/>
                                          </p:stCondLst>
                                        </p:cTn>
                                        <p:tgtEl>
                                          <p:spTgt spid="7"/>
                                        </p:tgtEl>
                                        <p:attrNameLst>
                                          <p:attrName>ppt_y</p:attrName>
                                        </p:attrNameLst>
                                      </p:cBhvr>
                                    </p:anim>
                                    <p:animRot by="21600000">
                                      <p:cBhvr>
                                        <p:cTn id="21" dur="1000" fill="hold">
                                          <p:stCondLst>
                                            <p:cond delay="0"/>
                                          </p:stCondLst>
                                        </p:cTn>
                                        <p:tgtEl>
                                          <p:spTgt spid="7"/>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6" presetClass="entr" presetSubtype="0" fill="hold" grpId="0" nodeType="clickEffect">
                                  <p:stCondLst>
                                    <p:cond delay="0"/>
                                  </p:stCondLst>
                                  <p:iterate type="lt">
                                    <p:tmPct val="10000"/>
                                  </p:iterate>
                                  <p:childTnLst>
                                    <p:set>
                                      <p:cBhvr>
                                        <p:cTn id="31" dur="1" fill="hold">
                                          <p:stCondLst>
                                            <p:cond delay="0"/>
                                          </p:stCondLst>
                                        </p:cTn>
                                        <p:tgtEl>
                                          <p:spTgt spid="4104"/>
                                        </p:tgtEl>
                                        <p:attrNameLst>
                                          <p:attrName>style.visibility</p:attrName>
                                        </p:attrNameLst>
                                      </p:cBhvr>
                                      <p:to>
                                        <p:strVal val="visible"/>
                                      </p:to>
                                    </p:set>
                                    <p:anim by="(-#ppt_w*2)" calcmode="lin" valueType="num">
                                      <p:cBhvr rctx="PPT">
                                        <p:cTn id="32" dur="500" autoRev="1" fill="hold">
                                          <p:stCondLst>
                                            <p:cond delay="0"/>
                                          </p:stCondLst>
                                        </p:cTn>
                                        <p:tgtEl>
                                          <p:spTgt spid="4104"/>
                                        </p:tgtEl>
                                        <p:attrNameLst>
                                          <p:attrName>ppt_w</p:attrName>
                                        </p:attrNameLst>
                                      </p:cBhvr>
                                    </p:anim>
                                    <p:anim by="(#ppt_w*0.50)" calcmode="lin" valueType="num">
                                      <p:cBhvr>
                                        <p:cTn id="33" dur="500" decel="50000" autoRev="1" fill="hold">
                                          <p:stCondLst>
                                            <p:cond delay="0"/>
                                          </p:stCondLst>
                                        </p:cTn>
                                        <p:tgtEl>
                                          <p:spTgt spid="4104"/>
                                        </p:tgtEl>
                                        <p:attrNameLst>
                                          <p:attrName>ppt_x</p:attrName>
                                        </p:attrNameLst>
                                      </p:cBhvr>
                                    </p:anim>
                                    <p:anim from="(-#ppt_h/2)" to="(#ppt_y)" calcmode="lin" valueType="num">
                                      <p:cBhvr>
                                        <p:cTn id="34" dur="1000" fill="hold">
                                          <p:stCondLst>
                                            <p:cond delay="0"/>
                                          </p:stCondLst>
                                        </p:cTn>
                                        <p:tgtEl>
                                          <p:spTgt spid="4104"/>
                                        </p:tgtEl>
                                        <p:attrNameLst>
                                          <p:attrName>ppt_y</p:attrName>
                                        </p:attrNameLst>
                                      </p:cBhvr>
                                    </p:anim>
                                    <p:animRot by="21600000">
                                      <p:cBhvr>
                                        <p:cTn id="35" dur="1000" fill="hold">
                                          <p:stCondLst>
                                            <p:cond delay="0"/>
                                          </p:stCondLst>
                                        </p:cTn>
                                        <p:tgtEl>
                                          <p:spTgt spid="410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p:bldP spid="410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046250" y="2414912"/>
            <a:ext cx="2762008" cy="2496581"/>
            <a:chOff x="3471863" y="2343150"/>
            <a:chExt cx="2197101" cy="1985963"/>
          </a:xfrm>
        </p:grpSpPr>
        <p:sp>
          <p:nvSpPr>
            <p:cNvPr id="6" name="Freeform 5"/>
            <p:cNvSpPr>
              <a:spLocks/>
            </p:cNvSpPr>
            <p:nvPr/>
          </p:nvSpPr>
          <p:spPr bwMode="auto">
            <a:xfrm>
              <a:off x="3476626" y="2381250"/>
              <a:ext cx="2192338" cy="1495425"/>
            </a:xfrm>
            <a:custGeom>
              <a:avLst/>
              <a:gdLst/>
              <a:ahLst/>
              <a:cxnLst>
                <a:cxn ang="0">
                  <a:pos x="1202" y="800"/>
                </a:cxn>
                <a:cxn ang="0">
                  <a:pos x="1182" y="820"/>
                </a:cxn>
                <a:cxn ang="0">
                  <a:pos x="20" y="820"/>
                </a:cxn>
                <a:cxn ang="0">
                  <a:pos x="0" y="800"/>
                </a:cxn>
                <a:cxn ang="0">
                  <a:pos x="0" y="20"/>
                </a:cxn>
                <a:cxn ang="0">
                  <a:pos x="20" y="0"/>
                </a:cxn>
                <a:cxn ang="0">
                  <a:pos x="1182" y="0"/>
                </a:cxn>
                <a:cxn ang="0">
                  <a:pos x="1202" y="20"/>
                </a:cxn>
                <a:cxn ang="0">
                  <a:pos x="1202" y="800"/>
                </a:cxn>
              </a:cxnLst>
              <a:rect l="0" t="0" r="r" b="b"/>
              <a:pathLst>
                <a:path w="1202" h="820">
                  <a:moveTo>
                    <a:pt x="1202" y="800"/>
                  </a:moveTo>
                  <a:cubicBezTo>
                    <a:pt x="1202" y="811"/>
                    <a:pt x="1193" y="820"/>
                    <a:pt x="1182" y="820"/>
                  </a:cubicBezTo>
                  <a:cubicBezTo>
                    <a:pt x="20" y="820"/>
                    <a:pt x="20" y="820"/>
                    <a:pt x="20" y="820"/>
                  </a:cubicBezTo>
                  <a:cubicBezTo>
                    <a:pt x="9" y="820"/>
                    <a:pt x="0" y="811"/>
                    <a:pt x="0" y="800"/>
                  </a:cubicBezTo>
                  <a:cubicBezTo>
                    <a:pt x="0" y="20"/>
                    <a:pt x="0" y="20"/>
                    <a:pt x="0" y="20"/>
                  </a:cubicBezTo>
                  <a:cubicBezTo>
                    <a:pt x="0" y="9"/>
                    <a:pt x="9" y="0"/>
                    <a:pt x="20" y="0"/>
                  </a:cubicBezTo>
                  <a:cubicBezTo>
                    <a:pt x="1182" y="0"/>
                    <a:pt x="1182" y="0"/>
                    <a:pt x="1182" y="0"/>
                  </a:cubicBezTo>
                  <a:cubicBezTo>
                    <a:pt x="1193" y="0"/>
                    <a:pt x="1202" y="9"/>
                    <a:pt x="1202" y="20"/>
                  </a:cubicBezTo>
                  <a:lnTo>
                    <a:pt x="1202" y="800"/>
                  </a:lnTo>
                  <a:close/>
                </a:path>
              </a:pathLst>
            </a:custGeom>
            <a:solidFill>
              <a:schemeClr val="accent5"/>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sp>
          <p:nvSpPr>
            <p:cNvPr id="7" name="Rectangle 6"/>
            <p:cNvSpPr>
              <a:spLocks noChangeArrowheads="1"/>
            </p:cNvSpPr>
            <p:nvPr/>
          </p:nvSpPr>
          <p:spPr bwMode="auto">
            <a:xfrm>
              <a:off x="3563938" y="3713163"/>
              <a:ext cx="2019300" cy="90488"/>
            </a:xfrm>
            <a:prstGeom prst="rect">
              <a:avLst/>
            </a:prstGeom>
            <a:solidFill>
              <a:schemeClr val="accent1">
                <a:lumMod val="40000"/>
                <a:lumOff val="60000"/>
              </a:schemeClr>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sp>
          <p:nvSpPr>
            <p:cNvPr id="8" name="Freeform 7"/>
            <p:cNvSpPr>
              <a:spLocks/>
            </p:cNvSpPr>
            <p:nvPr/>
          </p:nvSpPr>
          <p:spPr bwMode="auto">
            <a:xfrm>
              <a:off x="4573587" y="2343150"/>
              <a:ext cx="1009650" cy="1460500"/>
            </a:xfrm>
            <a:custGeom>
              <a:avLst/>
              <a:gdLst/>
              <a:ahLst/>
              <a:cxnLst>
                <a:cxn ang="0">
                  <a:pos x="0" y="801"/>
                </a:cxn>
                <a:cxn ang="0">
                  <a:pos x="0" y="73"/>
                </a:cxn>
                <a:cxn ang="0">
                  <a:pos x="1" y="71"/>
                </a:cxn>
                <a:cxn ang="0">
                  <a:pos x="1" y="65"/>
                </a:cxn>
                <a:cxn ang="0">
                  <a:pos x="70" y="0"/>
                </a:cxn>
                <a:cxn ang="0">
                  <a:pos x="554" y="0"/>
                </a:cxn>
                <a:cxn ang="0">
                  <a:pos x="554" y="758"/>
                </a:cxn>
                <a:cxn ang="0">
                  <a:pos x="70" y="758"/>
                </a:cxn>
                <a:cxn ang="0">
                  <a:pos x="0" y="801"/>
                </a:cxn>
              </a:cxnLst>
              <a:rect l="0" t="0" r="r" b="b"/>
              <a:pathLst>
                <a:path w="554" h="801">
                  <a:moveTo>
                    <a:pt x="0" y="801"/>
                  </a:moveTo>
                  <a:cubicBezTo>
                    <a:pt x="0" y="73"/>
                    <a:pt x="0" y="73"/>
                    <a:pt x="0" y="73"/>
                  </a:cubicBezTo>
                  <a:cubicBezTo>
                    <a:pt x="1" y="72"/>
                    <a:pt x="1" y="71"/>
                    <a:pt x="1" y="71"/>
                  </a:cubicBezTo>
                  <a:cubicBezTo>
                    <a:pt x="1" y="69"/>
                    <a:pt x="1" y="67"/>
                    <a:pt x="1" y="65"/>
                  </a:cubicBezTo>
                  <a:cubicBezTo>
                    <a:pt x="4" y="29"/>
                    <a:pt x="34" y="0"/>
                    <a:pt x="70" y="0"/>
                  </a:cubicBezTo>
                  <a:cubicBezTo>
                    <a:pt x="554" y="0"/>
                    <a:pt x="554" y="0"/>
                    <a:pt x="554" y="0"/>
                  </a:cubicBezTo>
                  <a:cubicBezTo>
                    <a:pt x="554" y="758"/>
                    <a:pt x="554" y="758"/>
                    <a:pt x="554" y="758"/>
                  </a:cubicBezTo>
                  <a:cubicBezTo>
                    <a:pt x="70" y="758"/>
                    <a:pt x="70" y="758"/>
                    <a:pt x="70" y="758"/>
                  </a:cubicBezTo>
                  <a:cubicBezTo>
                    <a:pt x="40" y="758"/>
                    <a:pt x="13" y="775"/>
                    <a:pt x="0" y="801"/>
                  </a:cubicBezTo>
                  <a:close/>
                </a:path>
              </a:pathLst>
            </a:custGeom>
            <a:solidFill>
              <a:schemeClr val="bg1">
                <a:lumMod val="95000"/>
              </a:schemeClr>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sp>
          <p:nvSpPr>
            <p:cNvPr id="9" name="Freeform 8"/>
            <p:cNvSpPr>
              <a:spLocks/>
            </p:cNvSpPr>
            <p:nvPr/>
          </p:nvSpPr>
          <p:spPr bwMode="auto">
            <a:xfrm>
              <a:off x="3563938" y="2343150"/>
              <a:ext cx="1011238" cy="1460500"/>
            </a:xfrm>
            <a:custGeom>
              <a:avLst/>
              <a:gdLst/>
              <a:ahLst/>
              <a:cxnLst>
                <a:cxn ang="0">
                  <a:pos x="554" y="801"/>
                </a:cxn>
                <a:cxn ang="0">
                  <a:pos x="554" y="73"/>
                </a:cxn>
                <a:cxn ang="0">
                  <a:pos x="553" y="71"/>
                </a:cxn>
                <a:cxn ang="0">
                  <a:pos x="553" y="65"/>
                </a:cxn>
                <a:cxn ang="0">
                  <a:pos x="483" y="0"/>
                </a:cxn>
                <a:cxn ang="0">
                  <a:pos x="0" y="0"/>
                </a:cxn>
                <a:cxn ang="0">
                  <a:pos x="0" y="758"/>
                </a:cxn>
                <a:cxn ang="0">
                  <a:pos x="483" y="758"/>
                </a:cxn>
                <a:cxn ang="0">
                  <a:pos x="554" y="801"/>
                </a:cxn>
              </a:cxnLst>
              <a:rect l="0" t="0" r="r" b="b"/>
              <a:pathLst>
                <a:path w="554" h="801">
                  <a:moveTo>
                    <a:pt x="554" y="801"/>
                  </a:moveTo>
                  <a:cubicBezTo>
                    <a:pt x="554" y="73"/>
                    <a:pt x="554" y="73"/>
                    <a:pt x="554" y="73"/>
                  </a:cubicBezTo>
                  <a:cubicBezTo>
                    <a:pt x="553" y="72"/>
                    <a:pt x="553" y="71"/>
                    <a:pt x="553" y="71"/>
                  </a:cubicBezTo>
                  <a:cubicBezTo>
                    <a:pt x="553" y="69"/>
                    <a:pt x="553" y="67"/>
                    <a:pt x="553" y="65"/>
                  </a:cubicBezTo>
                  <a:cubicBezTo>
                    <a:pt x="550" y="29"/>
                    <a:pt x="520" y="0"/>
                    <a:pt x="483" y="0"/>
                  </a:cubicBezTo>
                  <a:cubicBezTo>
                    <a:pt x="0" y="0"/>
                    <a:pt x="0" y="0"/>
                    <a:pt x="0" y="0"/>
                  </a:cubicBezTo>
                  <a:cubicBezTo>
                    <a:pt x="0" y="758"/>
                    <a:pt x="0" y="758"/>
                    <a:pt x="0" y="758"/>
                  </a:cubicBezTo>
                  <a:cubicBezTo>
                    <a:pt x="483" y="758"/>
                    <a:pt x="483" y="758"/>
                    <a:pt x="483" y="758"/>
                  </a:cubicBezTo>
                  <a:cubicBezTo>
                    <a:pt x="514" y="758"/>
                    <a:pt x="540" y="775"/>
                    <a:pt x="554" y="801"/>
                  </a:cubicBezTo>
                  <a:close/>
                </a:path>
              </a:pathLst>
            </a:custGeom>
            <a:solidFill>
              <a:schemeClr val="bg1">
                <a:lumMod val="95000"/>
              </a:schemeClr>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sp>
          <p:nvSpPr>
            <p:cNvPr id="10" name="Freeform 9"/>
            <p:cNvSpPr>
              <a:spLocks/>
            </p:cNvSpPr>
            <p:nvPr/>
          </p:nvSpPr>
          <p:spPr bwMode="auto">
            <a:xfrm>
              <a:off x="4502151" y="2357438"/>
              <a:ext cx="73025" cy="1446213"/>
            </a:xfrm>
            <a:custGeom>
              <a:avLst/>
              <a:gdLst/>
              <a:ahLst/>
              <a:cxnLst>
                <a:cxn ang="0">
                  <a:pos x="39" y="57"/>
                </a:cxn>
                <a:cxn ang="0">
                  <a:pos x="0" y="0"/>
                </a:cxn>
                <a:cxn ang="0">
                  <a:pos x="0" y="756"/>
                </a:cxn>
                <a:cxn ang="0">
                  <a:pos x="40" y="793"/>
                </a:cxn>
                <a:cxn ang="0">
                  <a:pos x="40" y="65"/>
                </a:cxn>
                <a:cxn ang="0">
                  <a:pos x="39" y="63"/>
                </a:cxn>
                <a:cxn ang="0">
                  <a:pos x="39" y="57"/>
                </a:cxn>
              </a:cxnLst>
              <a:rect l="0" t="0" r="r" b="b"/>
              <a:pathLst>
                <a:path w="40" h="793">
                  <a:moveTo>
                    <a:pt x="39" y="57"/>
                  </a:moveTo>
                  <a:cubicBezTo>
                    <a:pt x="37" y="32"/>
                    <a:pt x="22" y="10"/>
                    <a:pt x="0" y="0"/>
                  </a:cubicBezTo>
                  <a:cubicBezTo>
                    <a:pt x="0" y="756"/>
                    <a:pt x="0" y="756"/>
                    <a:pt x="0" y="756"/>
                  </a:cubicBezTo>
                  <a:cubicBezTo>
                    <a:pt x="17" y="764"/>
                    <a:pt x="31" y="776"/>
                    <a:pt x="40" y="793"/>
                  </a:cubicBezTo>
                  <a:cubicBezTo>
                    <a:pt x="40" y="65"/>
                    <a:pt x="40" y="65"/>
                    <a:pt x="40" y="65"/>
                  </a:cubicBezTo>
                  <a:cubicBezTo>
                    <a:pt x="39" y="64"/>
                    <a:pt x="39" y="63"/>
                    <a:pt x="39" y="63"/>
                  </a:cubicBezTo>
                  <a:cubicBezTo>
                    <a:pt x="39" y="61"/>
                    <a:pt x="39" y="59"/>
                    <a:pt x="39" y="57"/>
                  </a:cubicBezTo>
                  <a:close/>
                </a:path>
              </a:pathLst>
            </a:custGeom>
            <a:solidFill>
              <a:srgbClr val="FFFFFF"/>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sp>
          <p:nvSpPr>
            <p:cNvPr id="11" name="Rectangle 10"/>
            <p:cNvSpPr>
              <a:spLocks noChangeArrowheads="1"/>
            </p:cNvSpPr>
            <p:nvPr/>
          </p:nvSpPr>
          <p:spPr bwMode="auto">
            <a:xfrm>
              <a:off x="4700588" y="2586038"/>
              <a:ext cx="746125" cy="47625"/>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sp>
          <p:nvSpPr>
            <p:cNvPr id="12" name="Rectangle 11"/>
            <p:cNvSpPr>
              <a:spLocks noChangeArrowheads="1"/>
            </p:cNvSpPr>
            <p:nvPr/>
          </p:nvSpPr>
          <p:spPr bwMode="auto">
            <a:xfrm>
              <a:off x="4700588" y="2759075"/>
              <a:ext cx="746125" cy="47625"/>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sp>
          <p:nvSpPr>
            <p:cNvPr id="13" name="Rectangle 12"/>
            <p:cNvSpPr>
              <a:spLocks noChangeArrowheads="1"/>
            </p:cNvSpPr>
            <p:nvPr/>
          </p:nvSpPr>
          <p:spPr bwMode="auto">
            <a:xfrm>
              <a:off x="4700588" y="2932113"/>
              <a:ext cx="746125" cy="49213"/>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sp>
          <p:nvSpPr>
            <p:cNvPr id="14" name="Rectangle 13"/>
            <p:cNvSpPr>
              <a:spLocks noChangeArrowheads="1"/>
            </p:cNvSpPr>
            <p:nvPr/>
          </p:nvSpPr>
          <p:spPr bwMode="auto">
            <a:xfrm>
              <a:off x="4700588" y="3105150"/>
              <a:ext cx="746125" cy="49213"/>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sp>
          <p:nvSpPr>
            <p:cNvPr id="15" name="Rectangle 14"/>
            <p:cNvSpPr>
              <a:spLocks noChangeArrowheads="1"/>
            </p:cNvSpPr>
            <p:nvPr/>
          </p:nvSpPr>
          <p:spPr bwMode="auto">
            <a:xfrm>
              <a:off x="4700588" y="3279775"/>
              <a:ext cx="746125" cy="49213"/>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sp>
          <p:nvSpPr>
            <p:cNvPr id="16" name="Rectangle 15"/>
            <p:cNvSpPr>
              <a:spLocks noChangeArrowheads="1"/>
            </p:cNvSpPr>
            <p:nvPr/>
          </p:nvSpPr>
          <p:spPr bwMode="auto">
            <a:xfrm>
              <a:off x="4700588" y="3452813"/>
              <a:ext cx="746125" cy="49213"/>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sp>
          <p:nvSpPr>
            <p:cNvPr id="17" name="Rectangle 16"/>
            <p:cNvSpPr>
              <a:spLocks noChangeArrowheads="1"/>
            </p:cNvSpPr>
            <p:nvPr/>
          </p:nvSpPr>
          <p:spPr bwMode="auto">
            <a:xfrm>
              <a:off x="3692526" y="2586038"/>
              <a:ext cx="746125" cy="47625"/>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sp>
          <p:nvSpPr>
            <p:cNvPr id="18" name="Rectangle 17"/>
            <p:cNvSpPr>
              <a:spLocks noChangeArrowheads="1"/>
            </p:cNvSpPr>
            <p:nvPr/>
          </p:nvSpPr>
          <p:spPr bwMode="auto">
            <a:xfrm>
              <a:off x="3692526" y="2759075"/>
              <a:ext cx="746125" cy="47625"/>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sp>
          <p:nvSpPr>
            <p:cNvPr id="19" name="Rectangle 18"/>
            <p:cNvSpPr>
              <a:spLocks noChangeArrowheads="1"/>
            </p:cNvSpPr>
            <p:nvPr/>
          </p:nvSpPr>
          <p:spPr bwMode="auto">
            <a:xfrm>
              <a:off x="3692526" y="2932113"/>
              <a:ext cx="746125" cy="49213"/>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sp>
          <p:nvSpPr>
            <p:cNvPr id="20" name="Rectangle 19"/>
            <p:cNvSpPr>
              <a:spLocks noChangeArrowheads="1"/>
            </p:cNvSpPr>
            <p:nvPr/>
          </p:nvSpPr>
          <p:spPr bwMode="auto">
            <a:xfrm>
              <a:off x="3692526" y="3105150"/>
              <a:ext cx="746125" cy="49213"/>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sp>
          <p:nvSpPr>
            <p:cNvPr id="21" name="Rectangle 20"/>
            <p:cNvSpPr>
              <a:spLocks noChangeArrowheads="1"/>
            </p:cNvSpPr>
            <p:nvPr/>
          </p:nvSpPr>
          <p:spPr bwMode="auto">
            <a:xfrm>
              <a:off x="3692526" y="3279775"/>
              <a:ext cx="746125" cy="49213"/>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sp>
          <p:nvSpPr>
            <p:cNvPr id="22" name="Rectangle 21"/>
            <p:cNvSpPr>
              <a:spLocks noChangeArrowheads="1"/>
            </p:cNvSpPr>
            <p:nvPr/>
          </p:nvSpPr>
          <p:spPr bwMode="auto">
            <a:xfrm>
              <a:off x="3692526" y="3452813"/>
              <a:ext cx="746125" cy="49213"/>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sp>
          <p:nvSpPr>
            <p:cNvPr id="23" name="Freeform 22"/>
            <p:cNvSpPr>
              <a:spLocks/>
            </p:cNvSpPr>
            <p:nvPr/>
          </p:nvSpPr>
          <p:spPr bwMode="auto">
            <a:xfrm>
              <a:off x="3548063" y="3338513"/>
              <a:ext cx="928688" cy="917575"/>
            </a:xfrm>
            <a:custGeom>
              <a:avLst/>
              <a:gdLst/>
              <a:ahLst/>
              <a:cxnLst>
                <a:cxn ang="0">
                  <a:pos x="32" y="500"/>
                </a:cxn>
                <a:cxn ang="0">
                  <a:pos x="14" y="489"/>
                </a:cxn>
                <a:cxn ang="0">
                  <a:pos x="15" y="436"/>
                </a:cxn>
                <a:cxn ang="0">
                  <a:pos x="441" y="15"/>
                </a:cxn>
                <a:cxn ang="0">
                  <a:pos x="495" y="15"/>
                </a:cxn>
                <a:cxn ang="0">
                  <a:pos x="494" y="69"/>
                </a:cxn>
                <a:cxn ang="0">
                  <a:pos x="68" y="490"/>
                </a:cxn>
                <a:cxn ang="0">
                  <a:pos x="32" y="500"/>
                </a:cxn>
              </a:cxnLst>
              <a:rect l="0" t="0" r="r" b="b"/>
              <a:pathLst>
                <a:path w="509" h="503">
                  <a:moveTo>
                    <a:pt x="32" y="500"/>
                  </a:moveTo>
                  <a:cubicBezTo>
                    <a:pt x="26" y="498"/>
                    <a:pt x="19" y="495"/>
                    <a:pt x="14" y="489"/>
                  </a:cubicBezTo>
                  <a:cubicBezTo>
                    <a:pt x="0" y="475"/>
                    <a:pt x="0" y="450"/>
                    <a:pt x="15" y="436"/>
                  </a:cubicBezTo>
                  <a:cubicBezTo>
                    <a:pt x="441" y="15"/>
                    <a:pt x="441" y="15"/>
                    <a:pt x="441" y="15"/>
                  </a:cubicBezTo>
                  <a:cubicBezTo>
                    <a:pt x="456" y="0"/>
                    <a:pt x="480" y="0"/>
                    <a:pt x="495" y="15"/>
                  </a:cubicBezTo>
                  <a:cubicBezTo>
                    <a:pt x="509" y="30"/>
                    <a:pt x="509" y="54"/>
                    <a:pt x="494" y="69"/>
                  </a:cubicBezTo>
                  <a:cubicBezTo>
                    <a:pt x="68" y="490"/>
                    <a:pt x="68" y="490"/>
                    <a:pt x="68" y="490"/>
                  </a:cubicBezTo>
                  <a:cubicBezTo>
                    <a:pt x="58" y="499"/>
                    <a:pt x="44" y="503"/>
                    <a:pt x="32" y="500"/>
                  </a:cubicBezTo>
                  <a:close/>
                </a:path>
              </a:pathLst>
            </a:custGeom>
            <a:solidFill>
              <a:schemeClr val="accent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3471863" y="3467100"/>
              <a:ext cx="874713" cy="862013"/>
            </a:xfrm>
            <a:custGeom>
              <a:avLst/>
              <a:gdLst/>
              <a:ahLst/>
              <a:cxnLst>
                <a:cxn ang="0">
                  <a:pos x="65" y="466"/>
                </a:cxn>
                <a:cxn ang="0">
                  <a:pos x="29" y="446"/>
                </a:cxn>
                <a:cxn ang="0">
                  <a:pos x="30" y="339"/>
                </a:cxn>
                <a:cxn ang="0">
                  <a:pos x="343" y="29"/>
                </a:cxn>
                <a:cxn ang="0">
                  <a:pos x="451" y="30"/>
                </a:cxn>
                <a:cxn ang="0">
                  <a:pos x="450" y="137"/>
                </a:cxn>
                <a:cxn ang="0">
                  <a:pos x="137" y="447"/>
                </a:cxn>
                <a:cxn ang="0">
                  <a:pos x="65" y="466"/>
                </a:cxn>
              </a:cxnLst>
              <a:rect l="0" t="0" r="r" b="b"/>
              <a:pathLst>
                <a:path w="480" h="473">
                  <a:moveTo>
                    <a:pt x="65" y="466"/>
                  </a:moveTo>
                  <a:cubicBezTo>
                    <a:pt x="52" y="463"/>
                    <a:pt x="39" y="456"/>
                    <a:pt x="29" y="446"/>
                  </a:cubicBezTo>
                  <a:cubicBezTo>
                    <a:pt x="0" y="416"/>
                    <a:pt x="0" y="368"/>
                    <a:pt x="30" y="339"/>
                  </a:cubicBezTo>
                  <a:cubicBezTo>
                    <a:pt x="343" y="29"/>
                    <a:pt x="343" y="29"/>
                    <a:pt x="343" y="29"/>
                  </a:cubicBezTo>
                  <a:cubicBezTo>
                    <a:pt x="373" y="0"/>
                    <a:pt x="421" y="0"/>
                    <a:pt x="451" y="30"/>
                  </a:cubicBezTo>
                  <a:cubicBezTo>
                    <a:pt x="480" y="60"/>
                    <a:pt x="480" y="108"/>
                    <a:pt x="450" y="137"/>
                  </a:cubicBezTo>
                  <a:cubicBezTo>
                    <a:pt x="137" y="447"/>
                    <a:pt x="137" y="447"/>
                    <a:pt x="137" y="447"/>
                  </a:cubicBezTo>
                  <a:cubicBezTo>
                    <a:pt x="117" y="466"/>
                    <a:pt x="90" y="473"/>
                    <a:pt x="65" y="466"/>
                  </a:cubicBezTo>
                  <a:close/>
                </a:path>
              </a:pathLst>
            </a:custGeom>
            <a:solidFill>
              <a:schemeClr val="accent1">
                <a:lumMod val="75000"/>
              </a:schemeClr>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sp>
          <p:nvSpPr>
            <p:cNvPr id="25" name="Freeform 24"/>
            <p:cNvSpPr>
              <a:spLocks noEditPoints="1"/>
            </p:cNvSpPr>
            <p:nvPr/>
          </p:nvSpPr>
          <p:spPr bwMode="auto">
            <a:xfrm>
              <a:off x="4195763" y="2540000"/>
              <a:ext cx="1084263" cy="1084263"/>
            </a:xfrm>
            <a:custGeom>
              <a:avLst/>
              <a:gdLst/>
              <a:ahLst/>
              <a:cxnLst>
                <a:cxn ang="0">
                  <a:pos x="595" y="299"/>
                </a:cxn>
                <a:cxn ang="0">
                  <a:pos x="370" y="9"/>
                </a:cxn>
                <a:cxn ang="0">
                  <a:pos x="300" y="0"/>
                </a:cxn>
                <a:cxn ang="0">
                  <a:pos x="89" y="86"/>
                </a:cxn>
                <a:cxn ang="0">
                  <a:pos x="1" y="295"/>
                </a:cxn>
                <a:cxn ang="0">
                  <a:pos x="225" y="585"/>
                </a:cxn>
                <a:cxn ang="0">
                  <a:pos x="296" y="594"/>
                </a:cxn>
                <a:cxn ang="0">
                  <a:pos x="506" y="508"/>
                </a:cxn>
                <a:cxn ang="0">
                  <a:pos x="595" y="299"/>
                </a:cxn>
                <a:cxn ang="0">
                  <a:pos x="453" y="454"/>
                </a:cxn>
                <a:cxn ang="0">
                  <a:pos x="296" y="518"/>
                </a:cxn>
                <a:cxn ang="0">
                  <a:pos x="244" y="511"/>
                </a:cxn>
                <a:cxn ang="0">
                  <a:pos x="77" y="296"/>
                </a:cxn>
                <a:cxn ang="0">
                  <a:pos x="143" y="140"/>
                </a:cxn>
                <a:cxn ang="0">
                  <a:pos x="299" y="76"/>
                </a:cxn>
                <a:cxn ang="0">
                  <a:pos x="352" y="83"/>
                </a:cxn>
                <a:cxn ang="0">
                  <a:pos x="519" y="298"/>
                </a:cxn>
                <a:cxn ang="0">
                  <a:pos x="453" y="454"/>
                </a:cxn>
              </a:cxnLst>
              <a:rect l="0" t="0" r="r" b="b"/>
              <a:pathLst>
                <a:path w="595" h="594">
                  <a:moveTo>
                    <a:pt x="595" y="299"/>
                  </a:moveTo>
                  <a:cubicBezTo>
                    <a:pt x="595" y="162"/>
                    <a:pt x="503" y="43"/>
                    <a:pt x="370" y="9"/>
                  </a:cubicBezTo>
                  <a:cubicBezTo>
                    <a:pt x="347" y="3"/>
                    <a:pt x="323" y="0"/>
                    <a:pt x="300" y="0"/>
                  </a:cubicBezTo>
                  <a:cubicBezTo>
                    <a:pt x="220" y="0"/>
                    <a:pt x="146" y="30"/>
                    <a:pt x="89" y="86"/>
                  </a:cubicBezTo>
                  <a:cubicBezTo>
                    <a:pt x="33" y="142"/>
                    <a:pt x="1" y="216"/>
                    <a:pt x="1" y="295"/>
                  </a:cubicBezTo>
                  <a:cubicBezTo>
                    <a:pt x="0" y="432"/>
                    <a:pt x="92" y="552"/>
                    <a:pt x="225" y="585"/>
                  </a:cubicBezTo>
                  <a:cubicBezTo>
                    <a:pt x="248" y="591"/>
                    <a:pt x="272" y="594"/>
                    <a:pt x="296" y="594"/>
                  </a:cubicBezTo>
                  <a:cubicBezTo>
                    <a:pt x="375" y="594"/>
                    <a:pt x="450" y="564"/>
                    <a:pt x="506" y="508"/>
                  </a:cubicBezTo>
                  <a:cubicBezTo>
                    <a:pt x="563" y="452"/>
                    <a:pt x="594" y="378"/>
                    <a:pt x="595" y="299"/>
                  </a:cubicBezTo>
                  <a:close/>
                  <a:moveTo>
                    <a:pt x="453" y="454"/>
                  </a:moveTo>
                  <a:cubicBezTo>
                    <a:pt x="411" y="496"/>
                    <a:pt x="355" y="518"/>
                    <a:pt x="296" y="518"/>
                  </a:cubicBezTo>
                  <a:cubicBezTo>
                    <a:pt x="279" y="518"/>
                    <a:pt x="261" y="516"/>
                    <a:pt x="244" y="511"/>
                  </a:cubicBezTo>
                  <a:cubicBezTo>
                    <a:pt x="145" y="486"/>
                    <a:pt x="76" y="398"/>
                    <a:pt x="77" y="296"/>
                  </a:cubicBezTo>
                  <a:cubicBezTo>
                    <a:pt x="77" y="237"/>
                    <a:pt x="101" y="181"/>
                    <a:pt x="143" y="140"/>
                  </a:cubicBezTo>
                  <a:cubicBezTo>
                    <a:pt x="185" y="98"/>
                    <a:pt x="240" y="76"/>
                    <a:pt x="299" y="76"/>
                  </a:cubicBezTo>
                  <a:cubicBezTo>
                    <a:pt x="317" y="76"/>
                    <a:pt x="335" y="79"/>
                    <a:pt x="352" y="83"/>
                  </a:cubicBezTo>
                  <a:cubicBezTo>
                    <a:pt x="451" y="108"/>
                    <a:pt x="519" y="196"/>
                    <a:pt x="519" y="298"/>
                  </a:cubicBezTo>
                  <a:cubicBezTo>
                    <a:pt x="518" y="357"/>
                    <a:pt x="495" y="413"/>
                    <a:pt x="453" y="454"/>
                  </a:cubicBezTo>
                  <a:close/>
                </a:path>
              </a:pathLst>
            </a:custGeom>
            <a:solidFill>
              <a:schemeClr val="accent4"/>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grpSp>
      <p:grpSp>
        <p:nvGrpSpPr>
          <p:cNvPr id="26" name="Group 130"/>
          <p:cNvGrpSpPr/>
          <p:nvPr/>
        </p:nvGrpSpPr>
        <p:grpSpPr>
          <a:xfrm>
            <a:off x="9189262" y="2383388"/>
            <a:ext cx="2169031" cy="528671"/>
            <a:chOff x="1762139" y="1304396"/>
            <a:chExt cx="1542507" cy="375965"/>
          </a:xfrm>
        </p:grpSpPr>
        <p:sp>
          <p:nvSpPr>
            <p:cNvPr id="27" name="TextBox 26"/>
            <p:cNvSpPr txBox="1"/>
            <p:nvPr/>
          </p:nvSpPr>
          <p:spPr>
            <a:xfrm>
              <a:off x="1762140" y="1304396"/>
              <a:ext cx="1542506" cy="170860"/>
            </a:xfrm>
            <a:prstGeom prst="rect">
              <a:avLst/>
            </a:prstGeom>
            <a:noFill/>
          </p:spPr>
          <p:txBody>
            <a:bodyPr wrap="square" lIns="0" tIns="0" rIns="0" bIns="0" rtlCol="0" anchor="t">
              <a:spAutoFit/>
            </a:bodyPr>
            <a:lstStyle/>
            <a:p>
              <a:pPr>
                <a:lnSpc>
                  <a:spcPct val="120000"/>
                </a:lnSpc>
              </a:pPr>
              <a:r>
                <a:rPr lang="en-US" altLang="zh-CN" sz="1400" dirty="0" err="1">
                  <a:solidFill>
                    <a:schemeClr val="accent5"/>
                  </a:solidFill>
                  <a:ea typeface="微软雅黑" panose="020B0503020204020204" pitchFamily="34" charset="-122"/>
                  <a:cs typeface="+mn-ea"/>
                  <a:sym typeface="Arial" panose="020B0604020202020204" pitchFamily="34" charset="0"/>
                </a:rPr>
                <a:t>Chuyện</a:t>
              </a:r>
              <a:r>
                <a:rPr lang="en-US" altLang="zh-CN" sz="1400" dirty="0">
                  <a:solidFill>
                    <a:schemeClr val="accent5"/>
                  </a:solidFill>
                  <a:ea typeface="微软雅黑" panose="020B0503020204020204" pitchFamily="34" charset="-122"/>
                  <a:cs typeface="+mn-ea"/>
                  <a:sym typeface="Arial" panose="020B0604020202020204" pitchFamily="34" charset="0"/>
                </a:rPr>
                <a:t> di </a:t>
              </a:r>
              <a:r>
                <a:rPr lang="en-US" altLang="zh-CN" sz="1400" dirty="0" err="1">
                  <a:solidFill>
                    <a:schemeClr val="accent5"/>
                  </a:solidFill>
                  <a:ea typeface="微软雅黑" panose="020B0503020204020204" pitchFamily="34" charset="-122"/>
                  <a:cs typeface="+mn-ea"/>
                  <a:sym typeface="Arial" panose="020B0604020202020204" pitchFamily="34" charset="0"/>
                </a:rPr>
                <a:t>chuyển</a:t>
              </a:r>
              <a:endParaRPr lang="en-US" sz="1400" dirty="0">
                <a:solidFill>
                  <a:schemeClr val="accent5"/>
                </a:solidFill>
                <a:ea typeface="微软雅黑" panose="020B0503020204020204" pitchFamily="34" charset="-122"/>
                <a:cs typeface="+mn-ea"/>
                <a:sym typeface="Arial" panose="020B0604020202020204" pitchFamily="34" charset="0"/>
              </a:endParaRPr>
            </a:p>
          </p:txBody>
        </p:sp>
        <p:sp>
          <p:nvSpPr>
            <p:cNvPr id="28" name="TextBox 27"/>
            <p:cNvSpPr txBox="1"/>
            <p:nvPr/>
          </p:nvSpPr>
          <p:spPr>
            <a:xfrm>
              <a:off x="1762139" y="1477217"/>
              <a:ext cx="1542507" cy="203144"/>
            </a:xfrm>
            <a:prstGeom prst="rect">
              <a:avLst/>
            </a:prstGeom>
            <a:noFill/>
          </p:spPr>
          <p:txBody>
            <a:bodyPr wrap="square" lIns="0" tIns="0" rIns="0" bIns="0" rtlCol="0" anchor="t">
              <a:spAutoFit/>
            </a:bodyPr>
            <a:lstStyle/>
            <a:p>
              <a:pPr defTabSz="1285829">
                <a:lnSpc>
                  <a:spcPct val="120000"/>
                </a:lnSpc>
                <a:spcBef>
                  <a:spcPct val="20000"/>
                </a:spcBef>
                <a:defRPr/>
              </a:pPr>
              <a:r>
                <a:rPr lang="en-US" altLang="zh-CN" sz="800" dirty="0" err="1">
                  <a:solidFill>
                    <a:schemeClr val="bg1">
                      <a:lumMod val="65000"/>
                    </a:schemeClr>
                  </a:solidFill>
                  <a:ea typeface="微软雅黑" panose="020B0503020204020204" pitchFamily="34" charset="-122"/>
                  <a:cs typeface="+mn-ea"/>
                  <a:sym typeface="Arial" panose="020B0604020202020204" pitchFamily="34" charset="0"/>
                </a:rPr>
                <a:t>CCông</a:t>
              </a:r>
              <a:r>
                <a:rPr lang="en-US" altLang="zh-CN" sz="800" dirty="0">
                  <a:solidFill>
                    <a:schemeClr val="bg1">
                      <a:lumMod val="65000"/>
                    </a:schemeClr>
                  </a:solidFill>
                  <a:ea typeface="微软雅黑" panose="020B0503020204020204" pitchFamily="34" charset="-122"/>
                  <a:cs typeface="+mn-ea"/>
                  <a:sym typeface="Arial" panose="020B0604020202020204" pitchFamily="34" charset="0"/>
                </a:rPr>
                <a:t> ty </a:t>
              </a:r>
              <a:r>
                <a:rPr lang="en-US" altLang="zh-CN" sz="800" dirty="0" err="1">
                  <a:solidFill>
                    <a:schemeClr val="bg1">
                      <a:lumMod val="65000"/>
                    </a:schemeClr>
                  </a:solidFill>
                  <a:ea typeface="微软雅黑" panose="020B0503020204020204" pitchFamily="34" charset="-122"/>
                  <a:cs typeface="+mn-ea"/>
                  <a:sym typeface="Arial" panose="020B0604020202020204" pitchFamily="34" charset="0"/>
                </a:rPr>
                <a:t>càng</a:t>
              </a:r>
              <a:r>
                <a:rPr lang="en-US" altLang="zh-CN" sz="800" dirty="0">
                  <a:solidFill>
                    <a:schemeClr val="bg1">
                      <a:lumMod val="65000"/>
                    </a:schemeClr>
                  </a:solidFill>
                  <a:ea typeface="微软雅黑" panose="020B0503020204020204" pitchFamily="34" charset="-122"/>
                  <a:cs typeface="+mn-ea"/>
                  <a:sym typeface="Arial" panose="020B0604020202020204" pitchFamily="34" charset="0"/>
                </a:rPr>
                <a:t> </a:t>
              </a:r>
              <a:r>
                <a:rPr lang="en-US" altLang="zh-CN" sz="800" dirty="0" err="1">
                  <a:solidFill>
                    <a:schemeClr val="bg1">
                      <a:lumMod val="65000"/>
                    </a:schemeClr>
                  </a:solidFill>
                  <a:ea typeface="微软雅黑" panose="020B0503020204020204" pitchFamily="34" charset="-122"/>
                  <a:cs typeface="+mn-ea"/>
                  <a:sym typeface="Arial" panose="020B0604020202020204" pitchFamily="34" charset="0"/>
                </a:rPr>
                <a:t>lớn</a:t>
              </a:r>
              <a:r>
                <a:rPr lang="en-US" altLang="zh-CN" sz="800" dirty="0">
                  <a:solidFill>
                    <a:schemeClr val="bg1">
                      <a:lumMod val="65000"/>
                    </a:schemeClr>
                  </a:solidFill>
                  <a:ea typeface="微软雅黑" panose="020B0503020204020204" pitchFamily="34" charset="-122"/>
                  <a:cs typeface="+mn-ea"/>
                  <a:sym typeface="Arial" panose="020B0604020202020204" pitchFamily="34" charset="0"/>
                </a:rPr>
                <a:t>, </a:t>
              </a:r>
              <a:r>
                <a:rPr lang="en-US" altLang="zh-CN" sz="800" dirty="0" err="1">
                  <a:solidFill>
                    <a:schemeClr val="bg1">
                      <a:lumMod val="65000"/>
                    </a:schemeClr>
                  </a:solidFill>
                  <a:ea typeface="微软雅黑" panose="020B0503020204020204" pitchFamily="34" charset="-122"/>
                  <a:cs typeface="+mn-ea"/>
                  <a:sym typeface="Arial" panose="020B0604020202020204" pitchFamily="34" charset="0"/>
                </a:rPr>
                <a:t>công</a:t>
              </a:r>
              <a:r>
                <a:rPr lang="en-US" altLang="zh-CN" sz="800" dirty="0">
                  <a:solidFill>
                    <a:schemeClr val="bg1">
                      <a:lumMod val="65000"/>
                    </a:schemeClr>
                  </a:solidFill>
                  <a:ea typeface="微软雅黑" panose="020B0503020204020204" pitchFamily="34" charset="-122"/>
                  <a:cs typeface="+mn-ea"/>
                  <a:sym typeface="Arial" panose="020B0604020202020204" pitchFamily="34" charset="0"/>
                </a:rPr>
                <a:t> </a:t>
              </a:r>
              <a:r>
                <a:rPr lang="en-US" altLang="zh-CN" sz="800" dirty="0" err="1">
                  <a:solidFill>
                    <a:schemeClr val="bg1">
                      <a:lumMod val="65000"/>
                    </a:schemeClr>
                  </a:solidFill>
                  <a:ea typeface="微软雅黑" panose="020B0503020204020204" pitchFamily="34" charset="-122"/>
                  <a:cs typeface="+mn-ea"/>
                  <a:sym typeface="Arial" panose="020B0604020202020204" pitchFamily="34" charset="0"/>
                </a:rPr>
                <a:t>trình</a:t>
              </a:r>
              <a:r>
                <a:rPr lang="en-US" altLang="zh-CN" sz="800" dirty="0">
                  <a:solidFill>
                    <a:schemeClr val="bg1">
                      <a:lumMod val="65000"/>
                    </a:schemeClr>
                  </a:solidFill>
                  <a:ea typeface="微软雅黑" panose="020B0503020204020204" pitchFamily="34" charset="-122"/>
                  <a:cs typeface="+mn-ea"/>
                  <a:sym typeface="Arial" panose="020B0604020202020204" pitchFamily="34" charset="0"/>
                </a:rPr>
                <a:t> </a:t>
              </a:r>
              <a:r>
                <a:rPr lang="en-US" altLang="zh-CN" sz="800" dirty="0" err="1">
                  <a:solidFill>
                    <a:schemeClr val="bg1">
                      <a:lumMod val="65000"/>
                    </a:schemeClr>
                  </a:solidFill>
                  <a:ea typeface="微软雅黑" panose="020B0503020204020204" pitchFamily="34" charset="-122"/>
                  <a:cs typeface="+mn-ea"/>
                  <a:sym typeface="Arial" panose="020B0604020202020204" pitchFamily="34" charset="0"/>
                </a:rPr>
                <a:t>càng</a:t>
              </a:r>
              <a:r>
                <a:rPr lang="en-US" altLang="zh-CN" sz="800" dirty="0">
                  <a:solidFill>
                    <a:schemeClr val="bg1">
                      <a:lumMod val="65000"/>
                    </a:schemeClr>
                  </a:solidFill>
                  <a:ea typeface="微软雅黑" panose="020B0503020204020204" pitchFamily="34" charset="-122"/>
                  <a:cs typeface="+mn-ea"/>
                  <a:sym typeface="Arial" panose="020B0604020202020204" pitchFamily="34" charset="0"/>
                </a:rPr>
                <a:t> </a:t>
              </a:r>
              <a:r>
                <a:rPr lang="en-US" altLang="zh-CN" sz="800" dirty="0" err="1">
                  <a:solidFill>
                    <a:schemeClr val="bg1">
                      <a:lumMod val="65000"/>
                    </a:schemeClr>
                  </a:solidFill>
                  <a:ea typeface="微软雅黑" panose="020B0503020204020204" pitchFamily="34" charset="-122"/>
                  <a:cs typeface="+mn-ea"/>
                  <a:sym typeface="Arial" panose="020B0604020202020204" pitchFamily="34" charset="0"/>
                </a:rPr>
                <a:t>nhiều</a:t>
              </a:r>
              <a:r>
                <a:rPr lang="en-US" altLang="zh-CN" sz="800" dirty="0">
                  <a:solidFill>
                    <a:schemeClr val="bg1">
                      <a:lumMod val="65000"/>
                    </a:schemeClr>
                  </a:solidFill>
                  <a:ea typeface="微软雅黑" panose="020B0503020204020204" pitchFamily="34" charset="-122"/>
                  <a:cs typeface="+mn-ea"/>
                  <a:sym typeface="Arial" panose="020B0604020202020204" pitchFamily="34" charset="0"/>
                </a:rPr>
                <a:t>, di </a:t>
              </a:r>
              <a:r>
                <a:rPr lang="en-US" altLang="zh-CN" sz="800" dirty="0" err="1">
                  <a:solidFill>
                    <a:schemeClr val="bg1">
                      <a:lumMod val="65000"/>
                    </a:schemeClr>
                  </a:solidFill>
                  <a:ea typeface="微软雅黑" panose="020B0503020204020204" pitchFamily="34" charset="-122"/>
                  <a:cs typeface="+mn-ea"/>
                  <a:sym typeface="Arial" panose="020B0604020202020204" pitchFamily="34" charset="0"/>
                </a:rPr>
                <a:t>chuyển</a:t>
              </a:r>
              <a:r>
                <a:rPr lang="en-US" altLang="zh-CN" sz="800" dirty="0">
                  <a:solidFill>
                    <a:schemeClr val="bg1">
                      <a:lumMod val="65000"/>
                    </a:schemeClr>
                  </a:solidFill>
                  <a:ea typeface="微软雅黑" panose="020B0503020204020204" pitchFamily="34" charset="-122"/>
                  <a:cs typeface="+mn-ea"/>
                  <a:sym typeface="Arial" panose="020B0604020202020204" pitchFamily="34" charset="0"/>
                </a:rPr>
                <a:t> </a:t>
              </a:r>
              <a:r>
                <a:rPr lang="en-US" altLang="zh-CN" sz="800" dirty="0" err="1">
                  <a:solidFill>
                    <a:schemeClr val="bg1">
                      <a:lumMod val="65000"/>
                    </a:schemeClr>
                  </a:solidFill>
                  <a:ea typeface="微软雅黑" panose="020B0503020204020204" pitchFamily="34" charset="-122"/>
                  <a:cs typeface="+mn-ea"/>
                  <a:sym typeface="Arial" panose="020B0604020202020204" pitchFamily="34" charset="0"/>
                </a:rPr>
                <a:t>càng</a:t>
              </a:r>
              <a:r>
                <a:rPr lang="en-US" altLang="zh-CN" sz="800" dirty="0">
                  <a:solidFill>
                    <a:schemeClr val="bg1">
                      <a:lumMod val="65000"/>
                    </a:schemeClr>
                  </a:solidFill>
                  <a:ea typeface="微软雅黑" panose="020B0503020204020204" pitchFamily="34" charset="-122"/>
                  <a:cs typeface="+mn-ea"/>
                  <a:sym typeface="Arial" panose="020B0604020202020204" pitchFamily="34" charset="0"/>
                </a:rPr>
                <a:t> </a:t>
              </a:r>
              <a:r>
                <a:rPr lang="en-US" altLang="zh-CN" sz="800" dirty="0" err="1">
                  <a:solidFill>
                    <a:schemeClr val="bg1">
                      <a:lumMod val="65000"/>
                    </a:schemeClr>
                  </a:solidFill>
                  <a:ea typeface="微软雅黑" panose="020B0503020204020204" pitchFamily="34" charset="-122"/>
                  <a:cs typeface="+mn-ea"/>
                  <a:sym typeface="Arial" panose="020B0604020202020204" pitchFamily="34" charset="0"/>
                </a:rPr>
                <a:t>nhiều</a:t>
              </a:r>
              <a:endParaRPr lang="en-US" altLang="zh-CN" sz="800" dirty="0">
                <a:solidFill>
                  <a:schemeClr val="bg1">
                    <a:lumMod val="65000"/>
                  </a:schemeClr>
                </a:solidFill>
                <a:ea typeface="微软雅黑" panose="020B0503020204020204" pitchFamily="34" charset="-122"/>
                <a:cs typeface="+mn-ea"/>
                <a:sym typeface="Arial" panose="020B0604020202020204" pitchFamily="34" charset="0"/>
              </a:endParaRPr>
            </a:p>
          </p:txBody>
        </p:sp>
      </p:grpSp>
      <p:grpSp>
        <p:nvGrpSpPr>
          <p:cNvPr id="29" name="Group 131"/>
          <p:cNvGrpSpPr/>
          <p:nvPr/>
        </p:nvGrpSpPr>
        <p:grpSpPr>
          <a:xfrm>
            <a:off x="9189262" y="3471947"/>
            <a:ext cx="2169031" cy="434943"/>
            <a:chOff x="1762139" y="2072489"/>
            <a:chExt cx="1542507" cy="309310"/>
          </a:xfrm>
        </p:grpSpPr>
        <p:sp>
          <p:nvSpPr>
            <p:cNvPr id="30" name="TextBox 29"/>
            <p:cNvSpPr txBox="1"/>
            <p:nvPr/>
          </p:nvSpPr>
          <p:spPr>
            <a:xfrm>
              <a:off x="1762140" y="2072489"/>
              <a:ext cx="1542506" cy="153213"/>
            </a:xfrm>
            <a:prstGeom prst="rect">
              <a:avLst/>
            </a:prstGeom>
            <a:noFill/>
          </p:spPr>
          <p:txBody>
            <a:bodyPr wrap="square" lIns="0" tIns="0" rIns="0" bIns="0" rtlCol="0" anchor="t">
              <a:spAutoFit/>
            </a:bodyPr>
            <a:lstStyle/>
            <a:p>
              <a:r>
                <a:rPr lang="vi-VN" sz="1400" b="1" dirty="0"/>
                <a:t>chuyện tiền lương</a:t>
              </a:r>
              <a:endParaRPr lang="vi-VN" sz="1400" dirty="0"/>
            </a:p>
          </p:txBody>
        </p:sp>
        <p:sp>
          <p:nvSpPr>
            <p:cNvPr id="31" name="TextBox 30"/>
            <p:cNvSpPr txBox="1"/>
            <p:nvPr/>
          </p:nvSpPr>
          <p:spPr>
            <a:xfrm>
              <a:off x="1762139" y="2283715"/>
              <a:ext cx="1542507" cy="98084"/>
            </a:xfrm>
            <a:prstGeom prst="rect">
              <a:avLst/>
            </a:prstGeom>
            <a:noFill/>
          </p:spPr>
          <p:txBody>
            <a:bodyPr wrap="square" lIns="0" tIns="0" rIns="0" bIns="0" rtlCol="0" anchor="t">
              <a:spAutoFit/>
            </a:bodyPr>
            <a:lstStyle/>
            <a:p>
              <a:pPr defTabSz="1285829">
                <a:lnSpc>
                  <a:spcPct val="120000"/>
                </a:lnSpc>
                <a:spcBef>
                  <a:spcPct val="20000"/>
                </a:spcBef>
                <a:defRPr/>
              </a:pPr>
              <a:r>
                <a:rPr lang="vi-VN" sz="800" dirty="0"/>
                <a:t>Lương, bạn từng bị quỵt lương chưa?</a:t>
              </a:r>
              <a:endParaRPr lang="en-US" altLang="zh-CN" sz="800" dirty="0">
                <a:solidFill>
                  <a:schemeClr val="bg1">
                    <a:lumMod val="65000"/>
                  </a:schemeClr>
                </a:solidFill>
                <a:ea typeface="微软雅黑" panose="020B0503020204020204" pitchFamily="34" charset="-122"/>
                <a:cs typeface="+mn-ea"/>
                <a:sym typeface="Arial" panose="020B0604020202020204" pitchFamily="34" charset="0"/>
              </a:endParaRPr>
            </a:p>
          </p:txBody>
        </p:sp>
      </p:grpSp>
      <p:sp>
        <p:nvSpPr>
          <p:cNvPr id="37" name="TextBox 36"/>
          <p:cNvSpPr txBox="1"/>
          <p:nvPr/>
        </p:nvSpPr>
        <p:spPr>
          <a:xfrm>
            <a:off x="9189262" y="5973076"/>
            <a:ext cx="2169031" cy="137923"/>
          </a:xfrm>
          <a:prstGeom prst="rect">
            <a:avLst/>
          </a:prstGeom>
          <a:noFill/>
        </p:spPr>
        <p:txBody>
          <a:bodyPr wrap="square" lIns="0" tIns="0" rIns="0" bIns="0" rtlCol="0" anchor="t">
            <a:spAutoFit/>
          </a:bodyPr>
          <a:lstStyle/>
          <a:p>
            <a:pPr defTabSz="1285829">
              <a:lnSpc>
                <a:spcPct val="120000"/>
              </a:lnSpc>
              <a:spcBef>
                <a:spcPct val="20000"/>
              </a:spcBef>
              <a:defRPr/>
            </a:pPr>
            <a:endParaRPr lang="en-US" altLang="zh-CN" sz="800" dirty="0">
              <a:solidFill>
                <a:schemeClr val="bg1">
                  <a:lumMod val="65000"/>
                </a:schemeClr>
              </a:solidFill>
              <a:ea typeface="微软雅黑" panose="020B0503020204020204" pitchFamily="34" charset="-122"/>
              <a:cs typeface="+mn-ea"/>
              <a:sym typeface="Arial" panose="020B0604020202020204" pitchFamily="34" charset="0"/>
            </a:endParaRPr>
          </a:p>
        </p:txBody>
      </p:sp>
      <p:grpSp>
        <p:nvGrpSpPr>
          <p:cNvPr id="38" name="Group 113"/>
          <p:cNvGrpSpPr/>
          <p:nvPr/>
        </p:nvGrpSpPr>
        <p:grpSpPr>
          <a:xfrm>
            <a:off x="1500459" y="2365597"/>
            <a:ext cx="2169031" cy="416537"/>
            <a:chOff x="5839354" y="1336688"/>
            <a:chExt cx="1542507" cy="296220"/>
          </a:xfrm>
        </p:grpSpPr>
        <p:sp>
          <p:nvSpPr>
            <p:cNvPr id="39" name="TextBox 38"/>
            <p:cNvSpPr txBox="1"/>
            <p:nvPr/>
          </p:nvSpPr>
          <p:spPr>
            <a:xfrm>
              <a:off x="5839355" y="1336688"/>
              <a:ext cx="1542506" cy="170860"/>
            </a:xfrm>
            <a:prstGeom prst="rect">
              <a:avLst/>
            </a:prstGeom>
            <a:noFill/>
          </p:spPr>
          <p:txBody>
            <a:bodyPr wrap="square" lIns="0" tIns="0" rIns="0" bIns="0" rtlCol="0" anchor="t">
              <a:spAutoFit/>
            </a:bodyPr>
            <a:lstStyle/>
            <a:p>
              <a:pPr algn="r">
                <a:lnSpc>
                  <a:spcPct val="120000"/>
                </a:lnSpc>
              </a:pPr>
              <a:r>
                <a:rPr lang="en-US" altLang="zh-CN" sz="1400" dirty="0" err="1">
                  <a:solidFill>
                    <a:schemeClr val="accent1"/>
                  </a:solidFill>
                  <a:ea typeface="微软雅黑" panose="020B0503020204020204" pitchFamily="34" charset="-122"/>
                  <a:cs typeface="+mn-ea"/>
                  <a:sym typeface="Arial" panose="020B0604020202020204" pitchFamily="34" charset="0"/>
                </a:rPr>
                <a:t>Chuyện</a:t>
              </a:r>
              <a:r>
                <a:rPr lang="en-US" altLang="zh-CN" sz="1400" dirty="0">
                  <a:solidFill>
                    <a:schemeClr val="accent1"/>
                  </a:solidFill>
                  <a:ea typeface="微软雅黑" panose="020B0503020204020204" pitchFamily="34" charset="-122"/>
                  <a:cs typeface="+mn-ea"/>
                  <a:sym typeface="Arial" panose="020B0604020202020204" pitchFamily="34" charset="0"/>
                </a:rPr>
                <a:t> </a:t>
              </a:r>
              <a:r>
                <a:rPr lang="en-US" altLang="zh-CN" sz="1400" dirty="0" err="1">
                  <a:solidFill>
                    <a:schemeClr val="accent1"/>
                  </a:solidFill>
                  <a:ea typeface="微软雅黑" panose="020B0503020204020204" pitchFamily="34" charset="-122"/>
                  <a:cs typeface="+mn-ea"/>
                  <a:sym typeface="Arial" panose="020B0604020202020204" pitchFamily="34" charset="0"/>
                </a:rPr>
                <a:t>Đan</a:t>
              </a:r>
              <a:r>
                <a:rPr lang="en-US" altLang="zh-CN" sz="1400" dirty="0">
                  <a:solidFill>
                    <a:schemeClr val="accent1"/>
                  </a:solidFill>
                  <a:ea typeface="微软雅黑" panose="020B0503020204020204" pitchFamily="34" charset="-122"/>
                  <a:cs typeface="+mn-ea"/>
                  <a:sym typeface="Arial" panose="020B0604020202020204" pitchFamily="34" charset="0"/>
                </a:rPr>
                <a:t> </a:t>
              </a:r>
              <a:r>
                <a:rPr lang="en-US" altLang="zh-CN" sz="1400" dirty="0" err="1">
                  <a:solidFill>
                    <a:schemeClr val="accent1"/>
                  </a:solidFill>
                  <a:ea typeface="微软雅黑" panose="020B0503020204020204" pitchFamily="34" charset="-122"/>
                  <a:cs typeface="+mn-ea"/>
                  <a:sym typeface="Arial" panose="020B0604020202020204" pitchFamily="34" charset="0"/>
                </a:rPr>
                <a:t>Mạch</a:t>
              </a:r>
              <a:r>
                <a:rPr lang="en-US" altLang="zh-CN" sz="1400" dirty="0">
                  <a:solidFill>
                    <a:schemeClr val="accent1"/>
                  </a:solidFill>
                  <a:ea typeface="微软雅黑" panose="020B0503020204020204" pitchFamily="34" charset="-122"/>
                  <a:cs typeface="+mn-ea"/>
                  <a:sym typeface="Arial" panose="020B0604020202020204" pitchFamily="34" charset="0"/>
                </a:rPr>
                <a:t> </a:t>
              </a:r>
              <a:endParaRPr lang="en-US" sz="1400" dirty="0">
                <a:solidFill>
                  <a:schemeClr val="accent1"/>
                </a:solidFill>
                <a:ea typeface="微软雅黑" panose="020B0503020204020204" pitchFamily="34" charset="-122"/>
                <a:cs typeface="+mn-ea"/>
                <a:sym typeface="Arial" panose="020B0604020202020204" pitchFamily="34" charset="0"/>
              </a:endParaRPr>
            </a:p>
          </p:txBody>
        </p:sp>
        <p:sp>
          <p:nvSpPr>
            <p:cNvPr id="40" name="TextBox 39"/>
            <p:cNvSpPr txBox="1"/>
            <p:nvPr/>
          </p:nvSpPr>
          <p:spPr>
            <a:xfrm>
              <a:off x="5839354" y="1534824"/>
              <a:ext cx="1542507" cy="98084"/>
            </a:xfrm>
            <a:prstGeom prst="rect">
              <a:avLst/>
            </a:prstGeom>
            <a:noFill/>
          </p:spPr>
          <p:txBody>
            <a:bodyPr wrap="square" lIns="0" tIns="0" rIns="0" bIns="0" rtlCol="0" anchor="t">
              <a:spAutoFit/>
            </a:bodyPr>
            <a:lstStyle/>
            <a:p>
              <a:pPr algn="r" defTabSz="1285829">
                <a:lnSpc>
                  <a:spcPct val="120000"/>
                </a:lnSpc>
                <a:spcBef>
                  <a:spcPct val="20000"/>
                </a:spcBef>
                <a:defRPr/>
              </a:pPr>
              <a:r>
                <a:rPr lang="vi-VN" sz="800" dirty="0"/>
                <a:t>"ĐM tao đã nói là không được nói tục với Thầu phụ</a:t>
              </a:r>
              <a:r>
                <a:rPr lang="en-US" sz="800" dirty="0"/>
                <a:t>”</a:t>
              </a:r>
              <a:endParaRPr lang="en-US" altLang="zh-CN" sz="800" dirty="0">
                <a:solidFill>
                  <a:schemeClr val="bg1">
                    <a:lumMod val="65000"/>
                  </a:schemeClr>
                </a:solidFill>
                <a:ea typeface="微软雅黑" panose="020B0503020204020204" pitchFamily="34" charset="-122"/>
                <a:cs typeface="+mn-ea"/>
                <a:sym typeface="Arial" panose="020B0604020202020204" pitchFamily="34" charset="0"/>
              </a:endParaRPr>
            </a:p>
          </p:txBody>
        </p:sp>
      </p:grpSp>
      <p:grpSp>
        <p:nvGrpSpPr>
          <p:cNvPr id="47" name="Group 119"/>
          <p:cNvGrpSpPr/>
          <p:nvPr/>
        </p:nvGrpSpPr>
        <p:grpSpPr>
          <a:xfrm>
            <a:off x="1506036" y="3368509"/>
            <a:ext cx="2169031" cy="862630"/>
            <a:chOff x="5863395" y="3598813"/>
            <a:chExt cx="1542507" cy="613459"/>
          </a:xfrm>
        </p:grpSpPr>
        <p:sp>
          <p:nvSpPr>
            <p:cNvPr id="48" name="TextBox 47"/>
            <p:cNvSpPr txBox="1"/>
            <p:nvPr/>
          </p:nvSpPr>
          <p:spPr>
            <a:xfrm>
              <a:off x="6593940" y="3598813"/>
              <a:ext cx="811961" cy="153213"/>
            </a:xfrm>
            <a:prstGeom prst="rect">
              <a:avLst/>
            </a:prstGeom>
            <a:noFill/>
          </p:spPr>
          <p:txBody>
            <a:bodyPr wrap="square" lIns="0" tIns="0" rIns="0" bIns="0" rtlCol="0" anchor="t">
              <a:spAutoFit/>
            </a:bodyPr>
            <a:lstStyle/>
            <a:p>
              <a:r>
                <a:rPr lang="vi-VN" sz="1400" b="1" dirty="0"/>
                <a:t>chuyện hối lộ</a:t>
              </a:r>
              <a:endParaRPr lang="vi-VN" sz="1400" dirty="0"/>
            </a:p>
          </p:txBody>
        </p:sp>
        <p:sp>
          <p:nvSpPr>
            <p:cNvPr id="49" name="TextBox 48"/>
            <p:cNvSpPr txBox="1"/>
            <p:nvPr/>
          </p:nvSpPr>
          <p:spPr>
            <a:xfrm>
              <a:off x="5863395" y="3781498"/>
              <a:ext cx="1542507" cy="430774"/>
            </a:xfrm>
            <a:prstGeom prst="rect">
              <a:avLst/>
            </a:prstGeom>
            <a:noFill/>
          </p:spPr>
          <p:txBody>
            <a:bodyPr wrap="square" lIns="0" tIns="0" rIns="0" bIns="0" rtlCol="0" anchor="t">
              <a:spAutoFit/>
            </a:bodyPr>
            <a:lstStyle/>
            <a:p>
              <a:pPr algn="r" defTabSz="1285829">
                <a:lnSpc>
                  <a:spcPct val="120000"/>
                </a:lnSpc>
                <a:spcBef>
                  <a:spcPct val="20000"/>
                </a:spcBef>
                <a:defRPr/>
              </a:pPr>
              <a:r>
                <a:rPr lang="vi-VN" sz="800" dirty="0"/>
                <a:t>Khi ra trường, có lúc vì phong bì 500k mà các anh em sẵn sàng bớt vật tư, nghiệm thu ẩu, thêm khối lượng, phê duyệt sai, bắt tay thầu phụ</a:t>
              </a:r>
              <a:endParaRPr lang="en-US" altLang="zh-CN" sz="800" dirty="0">
                <a:solidFill>
                  <a:schemeClr val="bg1">
                    <a:lumMod val="65000"/>
                  </a:schemeClr>
                </a:solidFill>
                <a:ea typeface="微软雅黑" panose="020B0503020204020204" pitchFamily="34" charset="-122"/>
                <a:cs typeface="+mn-ea"/>
                <a:sym typeface="Arial" panose="020B0604020202020204" pitchFamily="34" charset="0"/>
              </a:endParaRPr>
            </a:p>
            <a:p>
              <a:pPr algn="r" defTabSz="1285829">
                <a:lnSpc>
                  <a:spcPct val="120000"/>
                </a:lnSpc>
                <a:spcBef>
                  <a:spcPct val="20000"/>
                </a:spcBef>
                <a:defRPr/>
              </a:pPr>
              <a:r>
                <a:rPr lang="en-US" altLang="zh-CN" sz="800" dirty="0">
                  <a:solidFill>
                    <a:schemeClr val="bg1">
                      <a:lumMod val="65000"/>
                    </a:schemeClr>
                  </a:solidFill>
                  <a:ea typeface="微软雅黑" panose="020B0503020204020204" pitchFamily="34" charset="-122"/>
                  <a:cs typeface="+mn-ea"/>
                  <a:sym typeface="Arial" panose="020B0604020202020204" pitchFamily="34" charset="0"/>
                </a:rPr>
                <a:t>.</a:t>
              </a:r>
            </a:p>
          </p:txBody>
        </p:sp>
      </p:grpSp>
      <p:grpSp>
        <p:nvGrpSpPr>
          <p:cNvPr id="53" name="Group 111"/>
          <p:cNvGrpSpPr/>
          <p:nvPr/>
        </p:nvGrpSpPr>
        <p:grpSpPr>
          <a:xfrm>
            <a:off x="3871160" y="3431608"/>
            <a:ext cx="659525" cy="640643"/>
            <a:chOff x="630683" y="4190009"/>
            <a:chExt cx="469021" cy="455593"/>
          </a:xfrm>
        </p:grpSpPr>
        <p:sp>
          <p:nvSpPr>
            <p:cNvPr id="54" name="Oval 53"/>
            <p:cNvSpPr>
              <a:spLocks noChangeAspect="1"/>
            </p:cNvSpPr>
            <p:nvPr/>
          </p:nvSpPr>
          <p:spPr>
            <a:xfrm>
              <a:off x="630683" y="4190009"/>
              <a:ext cx="469021" cy="4555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Calibri" panose="020F0502020204030204" pitchFamily="34" charset="0"/>
                <a:ea typeface="微软雅黑" panose="020B0503020204020204" pitchFamily="34" charset="-122"/>
                <a:cs typeface="+mn-ea"/>
                <a:sym typeface="Arial" panose="020B0604020202020204" pitchFamily="34" charset="0"/>
              </a:endParaRPr>
            </a:p>
          </p:txBody>
        </p:sp>
        <p:sp>
          <p:nvSpPr>
            <p:cNvPr id="55" name="Freeform 103"/>
            <p:cNvSpPr>
              <a:spLocks noEditPoints="1"/>
            </p:cNvSpPr>
            <p:nvPr/>
          </p:nvSpPr>
          <p:spPr bwMode="auto">
            <a:xfrm>
              <a:off x="765181" y="4270535"/>
              <a:ext cx="200025" cy="294541"/>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grpSp>
      <p:grpSp>
        <p:nvGrpSpPr>
          <p:cNvPr id="59" name="Group 117"/>
          <p:cNvGrpSpPr/>
          <p:nvPr/>
        </p:nvGrpSpPr>
        <p:grpSpPr>
          <a:xfrm>
            <a:off x="3871160" y="2400975"/>
            <a:ext cx="659525" cy="640643"/>
            <a:chOff x="630683" y="3383511"/>
            <a:chExt cx="469021" cy="455593"/>
          </a:xfrm>
        </p:grpSpPr>
        <p:sp>
          <p:nvSpPr>
            <p:cNvPr id="60" name="Oval 59"/>
            <p:cNvSpPr>
              <a:spLocks noChangeAspect="1"/>
            </p:cNvSpPr>
            <p:nvPr/>
          </p:nvSpPr>
          <p:spPr>
            <a:xfrm>
              <a:off x="630683" y="3383511"/>
              <a:ext cx="469021" cy="4555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Calibri" panose="020F0502020204030204" pitchFamily="34" charset="0"/>
                <a:ea typeface="微软雅黑" panose="020B0503020204020204" pitchFamily="34" charset="-122"/>
                <a:cs typeface="+mn-ea"/>
                <a:sym typeface="Arial" panose="020B0604020202020204" pitchFamily="34" charset="0"/>
              </a:endParaRPr>
            </a:p>
          </p:txBody>
        </p:sp>
        <p:sp>
          <p:nvSpPr>
            <p:cNvPr id="61" name="Freeform 117"/>
            <p:cNvSpPr>
              <a:spLocks/>
            </p:cNvSpPr>
            <p:nvPr/>
          </p:nvSpPr>
          <p:spPr bwMode="auto">
            <a:xfrm>
              <a:off x="730012" y="3476126"/>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grpSp>
      <p:grpSp>
        <p:nvGrpSpPr>
          <p:cNvPr id="62" name="Group 120"/>
          <p:cNvGrpSpPr/>
          <p:nvPr/>
        </p:nvGrpSpPr>
        <p:grpSpPr>
          <a:xfrm>
            <a:off x="8345071" y="2400975"/>
            <a:ext cx="659525" cy="640643"/>
            <a:chOff x="3428938" y="4190009"/>
            <a:chExt cx="469021" cy="455593"/>
          </a:xfrm>
        </p:grpSpPr>
        <p:sp>
          <p:nvSpPr>
            <p:cNvPr id="63" name="Oval 62"/>
            <p:cNvSpPr>
              <a:spLocks noChangeAspect="1"/>
            </p:cNvSpPr>
            <p:nvPr/>
          </p:nvSpPr>
          <p:spPr>
            <a:xfrm>
              <a:off x="3428938" y="4190009"/>
              <a:ext cx="469021" cy="45559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Calibri" panose="020F0502020204030204" pitchFamily="34" charset="0"/>
                <a:ea typeface="微软雅黑" panose="020B0503020204020204" pitchFamily="34" charset="-122"/>
                <a:cs typeface="+mn-ea"/>
                <a:sym typeface="Arial" panose="020B0604020202020204" pitchFamily="34" charset="0"/>
              </a:endParaRPr>
            </a:p>
          </p:txBody>
        </p:sp>
        <p:sp>
          <p:nvSpPr>
            <p:cNvPr id="64" name="Freeform 83"/>
            <p:cNvSpPr>
              <a:spLocks noEditPoints="1"/>
            </p:cNvSpPr>
            <p:nvPr/>
          </p:nvSpPr>
          <p:spPr bwMode="auto">
            <a:xfrm>
              <a:off x="3571129" y="4279327"/>
              <a:ext cx="184638" cy="276957"/>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grpSp>
      <p:grpSp>
        <p:nvGrpSpPr>
          <p:cNvPr id="65" name="Group 123"/>
          <p:cNvGrpSpPr/>
          <p:nvPr/>
        </p:nvGrpSpPr>
        <p:grpSpPr>
          <a:xfrm>
            <a:off x="8345071" y="3516530"/>
            <a:ext cx="659525" cy="640643"/>
            <a:chOff x="6299532" y="4190009"/>
            <a:chExt cx="469021" cy="455593"/>
          </a:xfrm>
        </p:grpSpPr>
        <p:sp>
          <p:nvSpPr>
            <p:cNvPr id="66" name="Oval 65"/>
            <p:cNvSpPr>
              <a:spLocks noChangeAspect="1"/>
            </p:cNvSpPr>
            <p:nvPr/>
          </p:nvSpPr>
          <p:spPr>
            <a:xfrm>
              <a:off x="6299532" y="4190009"/>
              <a:ext cx="469021" cy="45559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Calibri" panose="020F0502020204030204" pitchFamily="34" charset="0"/>
                <a:ea typeface="微软雅黑" panose="020B0503020204020204" pitchFamily="34" charset="-122"/>
                <a:cs typeface="+mn-ea"/>
                <a:sym typeface="Arial" panose="020B0604020202020204" pitchFamily="34" charset="0"/>
              </a:endParaRPr>
            </a:p>
          </p:txBody>
        </p:sp>
        <p:sp>
          <p:nvSpPr>
            <p:cNvPr id="67" name="Freeform 63"/>
            <p:cNvSpPr>
              <a:spLocks noEditPoints="1"/>
            </p:cNvSpPr>
            <p:nvPr/>
          </p:nvSpPr>
          <p:spPr bwMode="auto">
            <a:xfrm>
              <a:off x="6386874" y="4310694"/>
              <a:ext cx="294337" cy="214222"/>
            </a:xfrm>
            <a:custGeom>
              <a:avLst/>
              <a:gdLst/>
              <a:ahLst/>
              <a:cxnLst>
                <a:cxn ang="0">
                  <a:pos x="62" y="57"/>
                </a:cxn>
                <a:cxn ang="0">
                  <a:pos x="18" y="57"/>
                </a:cxn>
                <a:cxn ang="0">
                  <a:pos x="0" y="39"/>
                </a:cxn>
                <a:cxn ang="0">
                  <a:pos x="11" y="23"/>
                </a:cxn>
                <a:cxn ang="0">
                  <a:pos x="11" y="21"/>
                </a:cxn>
                <a:cxn ang="0">
                  <a:pos x="31" y="0"/>
                </a:cxn>
                <a:cxn ang="0">
                  <a:pos x="50" y="13"/>
                </a:cxn>
                <a:cxn ang="0">
                  <a:pos x="57" y="11"/>
                </a:cxn>
                <a:cxn ang="0">
                  <a:pos x="67" y="21"/>
                </a:cxn>
                <a:cxn ang="0">
                  <a:pos x="66" y="27"/>
                </a:cxn>
                <a:cxn ang="0">
                  <a:pos x="78" y="42"/>
                </a:cxn>
                <a:cxn ang="0">
                  <a:pos x="62" y="57"/>
                </a:cxn>
                <a:cxn ang="0">
                  <a:pos x="51" y="31"/>
                </a:cxn>
                <a:cxn ang="0">
                  <a:pos x="42" y="31"/>
                </a:cxn>
                <a:cxn ang="0">
                  <a:pos x="42" y="17"/>
                </a:cxn>
                <a:cxn ang="0">
                  <a:pos x="40" y="16"/>
                </a:cxn>
                <a:cxn ang="0">
                  <a:pos x="33" y="16"/>
                </a:cxn>
                <a:cxn ang="0">
                  <a:pos x="31" y="17"/>
                </a:cxn>
                <a:cxn ang="0">
                  <a:pos x="31" y="31"/>
                </a:cxn>
                <a:cxn ang="0">
                  <a:pos x="22" y="31"/>
                </a:cxn>
                <a:cxn ang="0">
                  <a:pos x="21" y="33"/>
                </a:cxn>
                <a:cxn ang="0">
                  <a:pos x="21" y="34"/>
                </a:cxn>
                <a:cxn ang="0">
                  <a:pos x="36" y="48"/>
                </a:cxn>
                <a:cxn ang="0">
                  <a:pos x="36" y="48"/>
                </a:cxn>
                <a:cxn ang="0">
                  <a:pos x="37" y="48"/>
                </a:cxn>
                <a:cxn ang="0">
                  <a:pos x="51" y="34"/>
                </a:cxn>
                <a:cxn ang="0">
                  <a:pos x="52" y="33"/>
                </a:cxn>
                <a:cxn ang="0">
                  <a:pos x="51" y="31"/>
                </a:cxn>
              </a:cxnLst>
              <a:rect l="0" t="0" r="r" b="b"/>
              <a:pathLst>
                <a:path w="78" h="57">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3358783427"/>
      </p:ext>
    </p:extLst>
  </p:cSld>
  <p:clrMapOvr>
    <a:masterClrMapping/>
  </p:clrMapOvr>
  <mc:AlternateContent xmlns:mc="http://schemas.openxmlformats.org/markup-compatibility/2006">
    <mc:Choice xmlns:p14="http://schemas.microsoft.com/office/powerpoint/2010/main" Requires="p14">
      <p:transition p14:dur="10" advTm="60000"/>
    </mc:Choice>
    <mc:Fallback>
      <p:transition advTm="6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0" fill="hold" nodeType="after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p:cTn id="13" dur="500" fill="hold"/>
                                        <p:tgtEl>
                                          <p:spTgt spid="59"/>
                                        </p:tgtEl>
                                        <p:attrNameLst>
                                          <p:attrName>ppt_w</p:attrName>
                                        </p:attrNameLst>
                                      </p:cBhvr>
                                      <p:tavLst>
                                        <p:tav tm="0">
                                          <p:val>
                                            <p:fltVal val="0"/>
                                          </p:val>
                                        </p:tav>
                                        <p:tav tm="100000">
                                          <p:val>
                                            <p:strVal val="#ppt_w"/>
                                          </p:val>
                                        </p:tav>
                                      </p:tavLst>
                                    </p:anim>
                                    <p:anim calcmode="lin" valueType="num">
                                      <p:cBhvr>
                                        <p:cTn id="14" dur="500" fill="hold"/>
                                        <p:tgtEl>
                                          <p:spTgt spid="59"/>
                                        </p:tgtEl>
                                        <p:attrNameLst>
                                          <p:attrName>ppt_h</p:attrName>
                                        </p:attrNameLst>
                                      </p:cBhvr>
                                      <p:tavLst>
                                        <p:tav tm="0">
                                          <p:val>
                                            <p:fltVal val="0"/>
                                          </p:val>
                                        </p:tav>
                                        <p:tav tm="100000">
                                          <p:val>
                                            <p:strVal val="#ppt_h"/>
                                          </p:val>
                                        </p:tav>
                                      </p:tavLst>
                                    </p:anim>
                                    <p:animEffect transition="in" filter="fade">
                                      <p:cBhvr>
                                        <p:cTn id="15" dur="500"/>
                                        <p:tgtEl>
                                          <p:spTgt spid="59"/>
                                        </p:tgtEl>
                                      </p:cBhvr>
                                    </p:animEffect>
                                  </p:childTnLst>
                                </p:cTn>
                              </p:par>
                            </p:childTnLst>
                          </p:cTn>
                        </p:par>
                        <p:par>
                          <p:cTn id="16" fill="hold">
                            <p:stCondLst>
                              <p:cond delay="1000"/>
                            </p:stCondLst>
                            <p:childTnLst>
                              <p:par>
                                <p:cTn id="17" presetID="2" presetClass="entr" presetSubtype="8" accel="50000" decel="5000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0-#ppt_w/2"/>
                                          </p:val>
                                        </p:tav>
                                        <p:tav tm="100000">
                                          <p:val>
                                            <p:strVal val="#ppt_x"/>
                                          </p:val>
                                        </p:tav>
                                      </p:tavLst>
                                    </p:anim>
                                    <p:anim calcmode="lin" valueType="num">
                                      <p:cBhvr additive="base">
                                        <p:cTn id="20" dur="500" fill="hold"/>
                                        <p:tgtEl>
                                          <p:spTgt spid="38"/>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53" presetClass="entr" presetSubtype="0" fill="hold" nodeType="afterEffect">
                                  <p:stCondLst>
                                    <p:cond delay="0"/>
                                  </p:stCondLst>
                                  <p:childTnLst>
                                    <p:set>
                                      <p:cBhvr>
                                        <p:cTn id="23" dur="1" fill="hold">
                                          <p:stCondLst>
                                            <p:cond delay="0"/>
                                          </p:stCondLst>
                                        </p:cTn>
                                        <p:tgtEl>
                                          <p:spTgt spid="53"/>
                                        </p:tgtEl>
                                        <p:attrNameLst>
                                          <p:attrName>style.visibility</p:attrName>
                                        </p:attrNameLst>
                                      </p:cBhvr>
                                      <p:to>
                                        <p:strVal val="visible"/>
                                      </p:to>
                                    </p:set>
                                    <p:anim calcmode="lin" valueType="num">
                                      <p:cBhvr>
                                        <p:cTn id="24" dur="500" fill="hold"/>
                                        <p:tgtEl>
                                          <p:spTgt spid="53"/>
                                        </p:tgtEl>
                                        <p:attrNameLst>
                                          <p:attrName>ppt_w</p:attrName>
                                        </p:attrNameLst>
                                      </p:cBhvr>
                                      <p:tavLst>
                                        <p:tav tm="0">
                                          <p:val>
                                            <p:fltVal val="0"/>
                                          </p:val>
                                        </p:tav>
                                        <p:tav tm="100000">
                                          <p:val>
                                            <p:strVal val="#ppt_w"/>
                                          </p:val>
                                        </p:tav>
                                      </p:tavLst>
                                    </p:anim>
                                    <p:anim calcmode="lin" valueType="num">
                                      <p:cBhvr>
                                        <p:cTn id="25" dur="500" fill="hold"/>
                                        <p:tgtEl>
                                          <p:spTgt spid="53"/>
                                        </p:tgtEl>
                                        <p:attrNameLst>
                                          <p:attrName>ppt_h</p:attrName>
                                        </p:attrNameLst>
                                      </p:cBhvr>
                                      <p:tavLst>
                                        <p:tav tm="0">
                                          <p:val>
                                            <p:fltVal val="0"/>
                                          </p:val>
                                        </p:tav>
                                        <p:tav tm="100000">
                                          <p:val>
                                            <p:strVal val="#ppt_h"/>
                                          </p:val>
                                        </p:tav>
                                      </p:tavLst>
                                    </p:anim>
                                    <p:animEffect transition="in" filter="fade">
                                      <p:cBhvr>
                                        <p:cTn id="26" dur="500"/>
                                        <p:tgtEl>
                                          <p:spTgt spid="53"/>
                                        </p:tgtEl>
                                      </p:cBhvr>
                                    </p:animEffect>
                                  </p:childTnLst>
                                </p:cTn>
                              </p:par>
                            </p:childTnLst>
                          </p:cTn>
                        </p:par>
                        <p:par>
                          <p:cTn id="27" fill="hold">
                            <p:stCondLst>
                              <p:cond delay="2000"/>
                            </p:stCondLst>
                            <p:childTnLst>
                              <p:par>
                                <p:cTn id="28" presetID="2" presetClass="entr" presetSubtype="8" accel="50000" decel="50000" fill="hold" nodeType="after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500" fill="hold"/>
                                        <p:tgtEl>
                                          <p:spTgt spid="47"/>
                                        </p:tgtEl>
                                        <p:attrNameLst>
                                          <p:attrName>ppt_x</p:attrName>
                                        </p:attrNameLst>
                                      </p:cBhvr>
                                      <p:tavLst>
                                        <p:tav tm="0">
                                          <p:val>
                                            <p:strVal val="0-#ppt_w/2"/>
                                          </p:val>
                                        </p:tav>
                                        <p:tav tm="100000">
                                          <p:val>
                                            <p:strVal val="#ppt_x"/>
                                          </p:val>
                                        </p:tav>
                                      </p:tavLst>
                                    </p:anim>
                                    <p:anim calcmode="lin" valueType="num">
                                      <p:cBhvr additive="base">
                                        <p:cTn id="31" dur="500" fill="hold"/>
                                        <p:tgtEl>
                                          <p:spTgt spid="47"/>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53" presetClass="entr" presetSubtype="0" fill="hold" nodeType="after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p:cTn id="35" dur="500" fill="hold"/>
                                        <p:tgtEl>
                                          <p:spTgt spid="62"/>
                                        </p:tgtEl>
                                        <p:attrNameLst>
                                          <p:attrName>ppt_w</p:attrName>
                                        </p:attrNameLst>
                                      </p:cBhvr>
                                      <p:tavLst>
                                        <p:tav tm="0">
                                          <p:val>
                                            <p:fltVal val="0"/>
                                          </p:val>
                                        </p:tav>
                                        <p:tav tm="100000">
                                          <p:val>
                                            <p:strVal val="#ppt_w"/>
                                          </p:val>
                                        </p:tav>
                                      </p:tavLst>
                                    </p:anim>
                                    <p:anim calcmode="lin" valueType="num">
                                      <p:cBhvr>
                                        <p:cTn id="36" dur="500" fill="hold"/>
                                        <p:tgtEl>
                                          <p:spTgt spid="62"/>
                                        </p:tgtEl>
                                        <p:attrNameLst>
                                          <p:attrName>ppt_h</p:attrName>
                                        </p:attrNameLst>
                                      </p:cBhvr>
                                      <p:tavLst>
                                        <p:tav tm="0">
                                          <p:val>
                                            <p:fltVal val="0"/>
                                          </p:val>
                                        </p:tav>
                                        <p:tav tm="100000">
                                          <p:val>
                                            <p:strVal val="#ppt_h"/>
                                          </p:val>
                                        </p:tav>
                                      </p:tavLst>
                                    </p:anim>
                                    <p:animEffect transition="in" filter="fade">
                                      <p:cBhvr>
                                        <p:cTn id="37" dur="500"/>
                                        <p:tgtEl>
                                          <p:spTgt spid="62"/>
                                        </p:tgtEl>
                                      </p:cBhvr>
                                    </p:animEffect>
                                  </p:childTnLst>
                                </p:cTn>
                              </p:par>
                            </p:childTnLst>
                          </p:cTn>
                        </p:par>
                        <p:par>
                          <p:cTn id="38" fill="hold">
                            <p:stCondLst>
                              <p:cond delay="3000"/>
                            </p:stCondLst>
                            <p:childTnLst>
                              <p:par>
                                <p:cTn id="39" presetID="2" presetClass="entr" presetSubtype="2" accel="50000" decel="50000"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1+#ppt_w/2"/>
                                          </p:val>
                                        </p:tav>
                                        <p:tav tm="100000">
                                          <p:val>
                                            <p:strVal val="#ppt_x"/>
                                          </p:val>
                                        </p:tav>
                                      </p:tavLst>
                                    </p:anim>
                                    <p:anim calcmode="lin" valueType="num">
                                      <p:cBhvr additive="base">
                                        <p:cTn id="42" dur="500" fill="hold"/>
                                        <p:tgtEl>
                                          <p:spTgt spid="26"/>
                                        </p:tgtEl>
                                        <p:attrNameLst>
                                          <p:attrName>ppt_y</p:attrName>
                                        </p:attrNameLst>
                                      </p:cBhvr>
                                      <p:tavLst>
                                        <p:tav tm="0">
                                          <p:val>
                                            <p:strVal val="#ppt_y"/>
                                          </p:val>
                                        </p:tav>
                                        <p:tav tm="100000">
                                          <p:val>
                                            <p:strVal val="#ppt_y"/>
                                          </p:val>
                                        </p:tav>
                                      </p:tavLst>
                                    </p:anim>
                                  </p:childTnLst>
                                </p:cTn>
                              </p:par>
                            </p:childTnLst>
                          </p:cTn>
                        </p:par>
                        <p:par>
                          <p:cTn id="43" fill="hold">
                            <p:stCondLst>
                              <p:cond delay="3500"/>
                            </p:stCondLst>
                            <p:childTnLst>
                              <p:par>
                                <p:cTn id="44" presetID="53" presetClass="entr" presetSubtype="0"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 calcmode="lin" valueType="num">
                                      <p:cBhvr>
                                        <p:cTn id="46" dur="500" fill="hold"/>
                                        <p:tgtEl>
                                          <p:spTgt spid="65"/>
                                        </p:tgtEl>
                                        <p:attrNameLst>
                                          <p:attrName>ppt_w</p:attrName>
                                        </p:attrNameLst>
                                      </p:cBhvr>
                                      <p:tavLst>
                                        <p:tav tm="0">
                                          <p:val>
                                            <p:fltVal val="0"/>
                                          </p:val>
                                        </p:tav>
                                        <p:tav tm="100000">
                                          <p:val>
                                            <p:strVal val="#ppt_w"/>
                                          </p:val>
                                        </p:tav>
                                      </p:tavLst>
                                    </p:anim>
                                    <p:anim calcmode="lin" valueType="num">
                                      <p:cBhvr>
                                        <p:cTn id="47" dur="500" fill="hold"/>
                                        <p:tgtEl>
                                          <p:spTgt spid="65"/>
                                        </p:tgtEl>
                                        <p:attrNameLst>
                                          <p:attrName>ppt_h</p:attrName>
                                        </p:attrNameLst>
                                      </p:cBhvr>
                                      <p:tavLst>
                                        <p:tav tm="0">
                                          <p:val>
                                            <p:fltVal val="0"/>
                                          </p:val>
                                        </p:tav>
                                        <p:tav tm="100000">
                                          <p:val>
                                            <p:strVal val="#ppt_h"/>
                                          </p:val>
                                        </p:tav>
                                      </p:tavLst>
                                    </p:anim>
                                    <p:animEffect transition="in" filter="fade">
                                      <p:cBhvr>
                                        <p:cTn id="48" dur="500"/>
                                        <p:tgtEl>
                                          <p:spTgt spid="65"/>
                                        </p:tgtEl>
                                      </p:cBhvr>
                                    </p:animEffect>
                                  </p:childTnLst>
                                </p:cTn>
                              </p:par>
                            </p:childTnLst>
                          </p:cTn>
                        </p:par>
                        <p:par>
                          <p:cTn id="49" fill="hold">
                            <p:stCondLst>
                              <p:cond delay="4000"/>
                            </p:stCondLst>
                            <p:childTnLst>
                              <p:par>
                                <p:cTn id="50" presetID="2" presetClass="entr" presetSubtype="2" accel="50000" decel="50000" fill="hold" nodeType="after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1+#ppt_w/2"/>
                                          </p:val>
                                        </p:tav>
                                        <p:tav tm="100000">
                                          <p:val>
                                            <p:strVal val="#ppt_x"/>
                                          </p:val>
                                        </p:tav>
                                      </p:tavLst>
                                    </p:anim>
                                    <p:anim calcmode="lin" valueType="num">
                                      <p:cBhvr additive="base">
                                        <p:cTn id="5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ụ công nhân xây dựng giăng băng rôn đòi tiền công: Họp các bên để giải  quyết">
            <a:extLst>
              <a:ext uri="{FF2B5EF4-FFF2-40B4-BE49-F238E27FC236}">
                <a16:creationId xmlns:a16="http://schemas.microsoft.com/office/drawing/2014/main" id="{7C351605-C577-4F82-B846-8C143267B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686" y="87933"/>
            <a:ext cx="6240693" cy="28083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ông nhân trưng bảng đòi lương về quê ăn Tết - Tuổi Trẻ Online">
            <a:extLst>
              <a:ext uri="{FF2B5EF4-FFF2-40B4-BE49-F238E27FC236}">
                <a16:creationId xmlns:a16="http://schemas.microsoft.com/office/drawing/2014/main" id="{09BC0018-3A3C-4203-AB97-E226068D1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24" y="3256285"/>
            <a:ext cx="6334125" cy="35528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9C8B944-96C8-4034-88E7-C05A807EC5AD}"/>
              </a:ext>
            </a:extLst>
          </p:cNvPr>
          <p:cNvPicPr>
            <a:picLocks noChangeAspect="1"/>
          </p:cNvPicPr>
          <p:nvPr/>
        </p:nvPicPr>
        <p:blipFill>
          <a:blip r:embed="rId5"/>
          <a:stretch>
            <a:fillRect/>
          </a:stretch>
        </p:blipFill>
        <p:spPr>
          <a:xfrm>
            <a:off x="6717407" y="446195"/>
            <a:ext cx="5776461" cy="5959356"/>
          </a:xfrm>
          <a:prstGeom prst="rect">
            <a:avLst/>
          </a:prstGeom>
        </p:spPr>
      </p:pic>
    </p:spTree>
    <p:extLst>
      <p:ext uri="{BB962C8B-B14F-4D97-AF65-F5344CB8AC3E}">
        <p14:creationId xmlns:p14="http://schemas.microsoft.com/office/powerpoint/2010/main" val="3018866367"/>
      </p:ext>
    </p:extLst>
  </p:cSld>
  <p:clrMapOvr>
    <a:masterClrMapping/>
  </p:clrMapOvr>
  <mc:AlternateContent xmlns:mc="http://schemas.openxmlformats.org/markup-compatibility/2006">
    <mc:Choice xmlns:p14="http://schemas.microsoft.com/office/powerpoint/2010/main" Requires="p14">
      <p:transition p14:dur="10" advTm="15000"/>
    </mc:Choice>
    <mc:Fallback>
      <p:transition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ppt_w</p:attrName>
                                        </p:attrNameLst>
                                      </p:cBhvr>
                                      <p:tavLst>
                                        <p:tav tm="0">
                                          <p:val>
                                            <p:fltVal val="0"/>
                                          </p:val>
                                        </p:tav>
                                        <p:tav tm="100000">
                                          <p:val>
                                            <p:strVal val="#ppt_w"/>
                                          </p:val>
                                        </p:tav>
                                      </p:tavLst>
                                    </p:anim>
                                    <p:anim calcmode="lin" valueType="num">
                                      <p:cBhvr>
                                        <p:cTn id="13" dur="1000" fill="hold"/>
                                        <p:tgtEl>
                                          <p:spTgt spid="1028"/>
                                        </p:tgtEl>
                                        <p:attrNameLst>
                                          <p:attrName>ppt_h</p:attrName>
                                        </p:attrNameLst>
                                      </p:cBhvr>
                                      <p:tavLst>
                                        <p:tav tm="0">
                                          <p:val>
                                            <p:fltVal val="0"/>
                                          </p:val>
                                        </p:tav>
                                        <p:tav tm="100000">
                                          <p:val>
                                            <p:strVal val="#ppt_h"/>
                                          </p:val>
                                        </p:tav>
                                      </p:tavLst>
                                    </p:anim>
                                    <p:anim calcmode="lin" valueType="num">
                                      <p:cBhvr>
                                        <p:cTn id="14" dur="1000" fill="hold"/>
                                        <p:tgtEl>
                                          <p:spTgt spid="1028"/>
                                        </p:tgtEl>
                                        <p:attrNameLst>
                                          <p:attrName>style.rotation</p:attrName>
                                        </p:attrNameLst>
                                      </p:cBhvr>
                                      <p:tavLst>
                                        <p:tav tm="0">
                                          <p:val>
                                            <p:fltVal val="90"/>
                                          </p:val>
                                        </p:tav>
                                        <p:tav tm="100000">
                                          <p:val>
                                            <p:fltVal val="0"/>
                                          </p:val>
                                        </p:tav>
                                      </p:tavLst>
                                    </p:anim>
                                    <p:animEffect transition="in" filter="fade">
                                      <p:cBhvr>
                                        <p:cTn id="15" dur="10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94" y="448"/>
            <a:ext cx="12857163" cy="723175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微软雅黑" panose="020B0503020204020204" pitchFamily="34" charset="-122"/>
              <a:sym typeface="Arial" panose="020B0604020202020204" pitchFamily="34" charset="0"/>
            </a:endParaRPr>
          </a:p>
        </p:txBody>
      </p:sp>
      <p:sp>
        <p:nvSpPr>
          <p:cNvPr id="4" name="平行四边形 3"/>
          <p:cNvSpPr/>
          <p:nvPr/>
        </p:nvSpPr>
        <p:spPr>
          <a:xfrm>
            <a:off x="3518259" y="447"/>
            <a:ext cx="5822234" cy="4352447"/>
          </a:xfrm>
          <a:custGeom>
            <a:avLst/>
            <a:gdLst>
              <a:gd name="connsiteX0" fmla="*/ 0 w 6131432"/>
              <a:gd name="connsiteY0" fmla="*/ 6845300 h 6845300"/>
              <a:gd name="connsiteX1" fmla="*/ 1532858 w 6131432"/>
              <a:gd name="connsiteY1" fmla="*/ 0 h 6845300"/>
              <a:gd name="connsiteX2" fmla="*/ 6131432 w 6131432"/>
              <a:gd name="connsiteY2" fmla="*/ 0 h 6845300"/>
              <a:gd name="connsiteX3" fmla="*/ 4598574 w 6131432"/>
              <a:gd name="connsiteY3" fmla="*/ 6845300 h 6845300"/>
              <a:gd name="connsiteX4" fmla="*/ 0 w 6131432"/>
              <a:gd name="connsiteY4" fmla="*/ 6845300 h 6845300"/>
              <a:gd name="connsiteX0" fmla="*/ 0 w 5521832"/>
              <a:gd name="connsiteY0" fmla="*/ 4127500 h 6845300"/>
              <a:gd name="connsiteX1" fmla="*/ 923258 w 5521832"/>
              <a:gd name="connsiteY1" fmla="*/ 0 h 6845300"/>
              <a:gd name="connsiteX2" fmla="*/ 5521832 w 5521832"/>
              <a:gd name="connsiteY2" fmla="*/ 0 h 6845300"/>
              <a:gd name="connsiteX3" fmla="*/ 3988974 w 5521832"/>
              <a:gd name="connsiteY3" fmla="*/ 6845300 h 6845300"/>
              <a:gd name="connsiteX4" fmla="*/ 0 w 5521832"/>
              <a:gd name="connsiteY4" fmla="*/ 4127500 h 6845300"/>
              <a:gd name="connsiteX0" fmla="*/ 0 w 5521832"/>
              <a:gd name="connsiteY0" fmla="*/ 4127500 h 4127500"/>
              <a:gd name="connsiteX1" fmla="*/ 923258 w 5521832"/>
              <a:gd name="connsiteY1" fmla="*/ 0 h 4127500"/>
              <a:gd name="connsiteX2" fmla="*/ 5521832 w 5521832"/>
              <a:gd name="connsiteY2" fmla="*/ 0 h 4127500"/>
              <a:gd name="connsiteX3" fmla="*/ 4598574 w 5521832"/>
              <a:gd name="connsiteY3" fmla="*/ 4114800 h 4127500"/>
              <a:gd name="connsiteX4" fmla="*/ 0 w 5521832"/>
              <a:gd name="connsiteY4" fmla="*/ 4127500 h 412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1832" h="4127500">
                <a:moveTo>
                  <a:pt x="0" y="4127500"/>
                </a:moveTo>
                <a:lnTo>
                  <a:pt x="923258" y="0"/>
                </a:lnTo>
                <a:lnTo>
                  <a:pt x="5521832" y="0"/>
                </a:lnTo>
                <a:lnTo>
                  <a:pt x="4598574" y="4114800"/>
                </a:lnTo>
                <a:lnTo>
                  <a:pt x="0" y="4127500"/>
                </a:lnTo>
                <a:close/>
              </a:path>
            </a:pathLst>
          </a:custGeom>
          <a:solidFill>
            <a:schemeClr val="accent1">
              <a:alpha val="50196"/>
            </a:schemeClr>
          </a:solidFill>
          <a:ln>
            <a:noFill/>
          </a:ln>
          <a:effectLst>
            <a:outerShdw blurRad="266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2" dirty="0">
              <a:latin typeface="Calibri" panose="020F0502020204030204" pitchFamily="34" charset="0"/>
              <a:ea typeface="微软雅黑" panose="020B0503020204020204" pitchFamily="34" charset="-122"/>
              <a:sym typeface="Arial" panose="020B0604020202020204" pitchFamily="34" charset="0"/>
            </a:endParaRPr>
          </a:p>
        </p:txBody>
      </p:sp>
      <p:sp>
        <p:nvSpPr>
          <p:cNvPr id="7" name="文本框 6"/>
          <p:cNvSpPr txBox="1"/>
          <p:nvPr/>
        </p:nvSpPr>
        <p:spPr>
          <a:xfrm>
            <a:off x="5695319" y="1240456"/>
            <a:ext cx="1468114" cy="1070930"/>
          </a:xfrm>
          <a:prstGeom prst="rect">
            <a:avLst/>
          </a:prstGeom>
          <a:noFill/>
          <a:effectLst/>
        </p:spPr>
        <p:txBody>
          <a:bodyPr lIns="0" tIns="0" rIns="0" bIns="0">
            <a:spAutoFit/>
          </a:bodyPr>
          <a:lstStyle/>
          <a:p>
            <a:pPr algn="ctr">
              <a:defRPr/>
            </a:pPr>
            <a:r>
              <a:rPr lang="en-US" altLang="zh-CN" sz="6959" dirty="0">
                <a:solidFill>
                  <a:schemeClr val="bg1"/>
                </a:solidFill>
                <a:ea typeface="微软雅黑" panose="020B0503020204020204" pitchFamily="34" charset="-122"/>
                <a:sym typeface="Arial" panose="020B0604020202020204" pitchFamily="34" charset="0"/>
              </a:rPr>
              <a:t>02</a:t>
            </a:r>
            <a:endParaRPr lang="zh-CN" altLang="en-US" sz="6959" dirty="0">
              <a:solidFill>
                <a:schemeClr val="bg1"/>
              </a:solidFill>
              <a:ea typeface="微软雅黑" panose="020B0503020204020204" pitchFamily="34" charset="-122"/>
              <a:sym typeface="Arial" panose="020B0604020202020204" pitchFamily="34" charset="0"/>
            </a:endParaRPr>
          </a:p>
        </p:txBody>
      </p:sp>
      <p:cxnSp>
        <p:nvCxnSpPr>
          <p:cNvPr id="9" name="直接连接符 8"/>
          <p:cNvCxnSpPr/>
          <p:nvPr/>
        </p:nvCxnSpPr>
        <p:spPr>
          <a:xfrm>
            <a:off x="4587957" y="2415579"/>
            <a:ext cx="368283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104" name="文本框 17"/>
          <p:cNvSpPr txBox="1">
            <a:spLocks noChangeArrowheads="1"/>
          </p:cNvSpPr>
          <p:nvPr/>
        </p:nvSpPr>
        <p:spPr bwMode="auto">
          <a:xfrm>
            <a:off x="3580975" y="2664489"/>
            <a:ext cx="5696800"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Mặt</a:t>
            </a:r>
            <a:r>
              <a:rPr lang="en-US" altLang="zh-CN" sz="40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40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tối</a:t>
            </a:r>
            <a:r>
              <a:rPr lang="en-US" altLang="zh-CN" sz="40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40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của</a:t>
            </a:r>
            <a:r>
              <a:rPr lang="en-US" altLang="zh-CN" sz="40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40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nghề</a:t>
            </a:r>
            <a:r>
              <a:rPr lang="en-US" altLang="zh-CN" sz="40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40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xây</a:t>
            </a:r>
            <a:r>
              <a:rPr lang="en-US" altLang="zh-CN" sz="40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40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dựng</a:t>
            </a:r>
            <a:endParaRPr lang="zh-CN" altLang="en-US" sz="40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719140031"/>
      </p:ext>
    </p:extLst>
  </p:cSld>
  <p:clrMapOvr>
    <a:masterClrMapping/>
  </p:clrMapOvr>
  <mc:AlternateContent xmlns:mc="http://schemas.openxmlformats.org/markup-compatibility/2006">
    <mc:Choice xmlns:p14="http://schemas.microsoft.com/office/powerpoint/2010/main" Requires="p14">
      <p:transition p14:dur="10" advTm="10000"/>
    </mc:Choice>
    <mc:Fallback>
      <p:transition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6" presetClass="entr" presetSubtype="0" fill="hold" grpId="0" nodeType="clickEffect">
                                  <p:stCondLst>
                                    <p:cond delay="0"/>
                                  </p:stCondLst>
                                  <p:iterate type="lt">
                                    <p:tmPct val="10000"/>
                                  </p:iterate>
                                  <p:childTnLst>
                                    <p:set>
                                      <p:cBhvr>
                                        <p:cTn id="17" dur="1" fill="hold">
                                          <p:stCondLst>
                                            <p:cond delay="0"/>
                                          </p:stCondLst>
                                        </p:cTn>
                                        <p:tgtEl>
                                          <p:spTgt spid="7"/>
                                        </p:tgtEl>
                                        <p:attrNameLst>
                                          <p:attrName>style.visibility</p:attrName>
                                        </p:attrNameLst>
                                      </p:cBhvr>
                                      <p:to>
                                        <p:strVal val="visible"/>
                                      </p:to>
                                    </p:set>
                                    <p:anim by="(-#ppt_w*2)" calcmode="lin" valueType="num">
                                      <p:cBhvr rctx="PPT">
                                        <p:cTn id="18" dur="500" autoRev="1" fill="hold">
                                          <p:stCondLst>
                                            <p:cond delay="0"/>
                                          </p:stCondLst>
                                        </p:cTn>
                                        <p:tgtEl>
                                          <p:spTgt spid="7"/>
                                        </p:tgtEl>
                                        <p:attrNameLst>
                                          <p:attrName>ppt_w</p:attrName>
                                        </p:attrNameLst>
                                      </p:cBhvr>
                                    </p:anim>
                                    <p:anim by="(#ppt_w*0.50)" calcmode="lin" valueType="num">
                                      <p:cBhvr>
                                        <p:cTn id="19" dur="500" decel="50000" autoRev="1" fill="hold">
                                          <p:stCondLst>
                                            <p:cond delay="0"/>
                                          </p:stCondLst>
                                        </p:cTn>
                                        <p:tgtEl>
                                          <p:spTgt spid="7"/>
                                        </p:tgtEl>
                                        <p:attrNameLst>
                                          <p:attrName>ppt_x</p:attrName>
                                        </p:attrNameLst>
                                      </p:cBhvr>
                                    </p:anim>
                                    <p:anim from="(-#ppt_h/2)" to="(#ppt_y)" calcmode="lin" valueType="num">
                                      <p:cBhvr>
                                        <p:cTn id="20" dur="1000" fill="hold">
                                          <p:stCondLst>
                                            <p:cond delay="0"/>
                                          </p:stCondLst>
                                        </p:cTn>
                                        <p:tgtEl>
                                          <p:spTgt spid="7"/>
                                        </p:tgtEl>
                                        <p:attrNameLst>
                                          <p:attrName>ppt_y</p:attrName>
                                        </p:attrNameLst>
                                      </p:cBhvr>
                                    </p:anim>
                                    <p:animRot by="21600000">
                                      <p:cBhvr>
                                        <p:cTn id="21" dur="1000" fill="hold">
                                          <p:stCondLst>
                                            <p:cond delay="0"/>
                                          </p:stCondLst>
                                        </p:cTn>
                                        <p:tgtEl>
                                          <p:spTgt spid="7"/>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6" presetClass="entr" presetSubtype="0" fill="hold" grpId="0" nodeType="clickEffect">
                                  <p:stCondLst>
                                    <p:cond delay="0"/>
                                  </p:stCondLst>
                                  <p:iterate type="lt">
                                    <p:tmPct val="10000"/>
                                  </p:iterate>
                                  <p:childTnLst>
                                    <p:set>
                                      <p:cBhvr>
                                        <p:cTn id="31" dur="1" fill="hold">
                                          <p:stCondLst>
                                            <p:cond delay="0"/>
                                          </p:stCondLst>
                                        </p:cTn>
                                        <p:tgtEl>
                                          <p:spTgt spid="4104"/>
                                        </p:tgtEl>
                                        <p:attrNameLst>
                                          <p:attrName>style.visibility</p:attrName>
                                        </p:attrNameLst>
                                      </p:cBhvr>
                                      <p:to>
                                        <p:strVal val="visible"/>
                                      </p:to>
                                    </p:set>
                                    <p:anim by="(-#ppt_w*2)" calcmode="lin" valueType="num">
                                      <p:cBhvr rctx="PPT">
                                        <p:cTn id="32" dur="500" autoRev="1" fill="hold">
                                          <p:stCondLst>
                                            <p:cond delay="0"/>
                                          </p:stCondLst>
                                        </p:cTn>
                                        <p:tgtEl>
                                          <p:spTgt spid="4104"/>
                                        </p:tgtEl>
                                        <p:attrNameLst>
                                          <p:attrName>ppt_w</p:attrName>
                                        </p:attrNameLst>
                                      </p:cBhvr>
                                    </p:anim>
                                    <p:anim by="(#ppt_w*0.50)" calcmode="lin" valueType="num">
                                      <p:cBhvr>
                                        <p:cTn id="33" dur="500" decel="50000" autoRev="1" fill="hold">
                                          <p:stCondLst>
                                            <p:cond delay="0"/>
                                          </p:stCondLst>
                                        </p:cTn>
                                        <p:tgtEl>
                                          <p:spTgt spid="4104"/>
                                        </p:tgtEl>
                                        <p:attrNameLst>
                                          <p:attrName>ppt_x</p:attrName>
                                        </p:attrNameLst>
                                      </p:cBhvr>
                                    </p:anim>
                                    <p:anim from="(-#ppt_h/2)" to="(#ppt_y)" calcmode="lin" valueType="num">
                                      <p:cBhvr>
                                        <p:cTn id="34" dur="1000" fill="hold">
                                          <p:stCondLst>
                                            <p:cond delay="0"/>
                                          </p:stCondLst>
                                        </p:cTn>
                                        <p:tgtEl>
                                          <p:spTgt spid="4104"/>
                                        </p:tgtEl>
                                        <p:attrNameLst>
                                          <p:attrName>ppt_y</p:attrName>
                                        </p:attrNameLst>
                                      </p:cBhvr>
                                    </p:anim>
                                    <p:animRot by="21600000">
                                      <p:cBhvr>
                                        <p:cTn id="35" dur="1000" fill="hold">
                                          <p:stCondLst>
                                            <p:cond delay="0"/>
                                          </p:stCondLst>
                                        </p:cTn>
                                        <p:tgtEl>
                                          <p:spTgt spid="410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p:bldP spid="410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1578065" y="3465652"/>
            <a:ext cx="2106786" cy="1370868"/>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pPr>
            <a:r>
              <a:rPr lang="vi-VN" dirty="0"/>
              <a:t>Cờ bạc có thể nói là một môn chuyên ngành gần như là bắt buộc với những anh em kỹ sư xây dựng</a:t>
            </a:r>
            <a:endParaRPr lang="en-US" altLang="zh-CN" sz="800" dirty="0">
              <a:latin typeface="Calibri" panose="020F0502020204030204" pitchFamily="34" charset="0"/>
              <a:ea typeface="微软雅黑" panose="020B0503020204020204" pitchFamily="34" charset="-122"/>
              <a:cs typeface="+mn-ea"/>
              <a:sym typeface="Arial" panose="020B0604020202020204" pitchFamily="34" charset="0"/>
            </a:endParaRPr>
          </a:p>
        </p:txBody>
      </p:sp>
      <p:sp>
        <p:nvSpPr>
          <p:cNvPr id="13" name="Content Placeholder 2"/>
          <p:cNvSpPr txBox="1">
            <a:spLocks/>
          </p:cNvSpPr>
          <p:nvPr/>
        </p:nvSpPr>
        <p:spPr>
          <a:xfrm>
            <a:off x="3807397" y="3976882"/>
            <a:ext cx="2099520" cy="1370868"/>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pPr>
            <a:r>
              <a:rPr lang="vi-VN" dirty="0"/>
              <a:t>Gái gú, khỏi phải bàn với dân cầu đường có câu "Cầu đâu con đó" hay dân xây dựng là “Người xây nhà trẻ”.</a:t>
            </a:r>
            <a:endParaRPr lang="en-US" altLang="zh-CN" sz="800" dirty="0">
              <a:latin typeface="Calibri" panose="020F0502020204030204" pitchFamily="34" charset="0"/>
              <a:ea typeface="微软雅黑" panose="020B0503020204020204" pitchFamily="34" charset="-122"/>
              <a:cs typeface="+mn-ea"/>
              <a:sym typeface="Arial" panose="020B0604020202020204" pitchFamily="34" charset="0"/>
            </a:endParaRPr>
          </a:p>
        </p:txBody>
      </p:sp>
      <p:sp>
        <p:nvSpPr>
          <p:cNvPr id="14" name="Content Placeholder 2"/>
          <p:cNvSpPr txBox="1">
            <a:spLocks/>
          </p:cNvSpPr>
          <p:nvPr/>
        </p:nvSpPr>
        <p:spPr>
          <a:xfrm>
            <a:off x="6029602" y="4366390"/>
            <a:ext cx="2099520" cy="1629400"/>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pPr>
            <a:r>
              <a:rPr lang="vi-VN" dirty="0"/>
              <a:t>Một đặc sản khác của nghề xây dựng là đánh nhau. Anh em xây dựng hay nói đùa nhau: ra công trường phải tập chạy nước rút.</a:t>
            </a:r>
            <a:endParaRPr lang="en-US" altLang="zh-CN" sz="800" dirty="0">
              <a:latin typeface="Calibri" panose="020F0502020204030204" pitchFamily="34" charset="0"/>
              <a:ea typeface="微软雅黑" panose="020B0503020204020204" pitchFamily="34" charset="-122"/>
              <a:cs typeface="+mn-ea"/>
              <a:sym typeface="Arial" panose="020B0604020202020204" pitchFamily="34" charset="0"/>
            </a:endParaRPr>
          </a:p>
        </p:txBody>
      </p:sp>
      <p:sp>
        <p:nvSpPr>
          <p:cNvPr id="5" name="任意多边形 4"/>
          <p:cNvSpPr/>
          <p:nvPr/>
        </p:nvSpPr>
        <p:spPr>
          <a:xfrm>
            <a:off x="1653379" y="2295997"/>
            <a:ext cx="9581341" cy="1394942"/>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r>
              <a:rPr lang="vi-VN" sz="1400" b="1" dirty="0"/>
              <a:t>Cờ bạc</a:t>
            </a:r>
            <a:endParaRPr lang="vi-VN" sz="1400" dirty="0"/>
          </a:p>
        </p:txBody>
      </p:sp>
      <p:sp>
        <p:nvSpPr>
          <p:cNvPr id="7" name="任意多边形 6"/>
          <p:cNvSpPr/>
          <p:nvPr/>
        </p:nvSpPr>
        <p:spPr>
          <a:xfrm>
            <a:off x="3861878" y="2852514"/>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r>
              <a:rPr lang="vi-VN" sz="1400" b="1" dirty="0"/>
              <a:t>Gái gú</a:t>
            </a:r>
            <a:endParaRPr lang="vi-VN" sz="1400" dirty="0"/>
          </a:p>
        </p:txBody>
      </p:sp>
      <p:sp>
        <p:nvSpPr>
          <p:cNvPr id="8" name="任意多边形 7"/>
          <p:cNvSpPr/>
          <p:nvPr/>
        </p:nvSpPr>
        <p:spPr>
          <a:xfrm>
            <a:off x="6070377" y="325628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r>
              <a:rPr lang="vi-VN" sz="1400" b="1" dirty="0"/>
              <a:t>Đánh nhau</a:t>
            </a:r>
            <a:endParaRPr lang="vi-VN" sz="1400" dirty="0"/>
          </a:p>
        </p:txBody>
      </p:sp>
      <p:grpSp>
        <p:nvGrpSpPr>
          <p:cNvPr id="17" name="Group 16"/>
          <p:cNvGrpSpPr/>
          <p:nvPr/>
        </p:nvGrpSpPr>
        <p:grpSpPr>
          <a:xfrm>
            <a:off x="6212289" y="3773072"/>
            <a:ext cx="379667" cy="379667"/>
            <a:chOff x="3526798" y="4057329"/>
            <a:chExt cx="284519" cy="359394"/>
          </a:xfrm>
          <a:solidFill>
            <a:schemeClr val="bg1"/>
          </a:solidFill>
        </p:grpSpPr>
        <p:sp>
          <p:nvSpPr>
            <p:cNvPr id="18" name="Freeform 107"/>
            <p:cNvSpPr>
              <a:spLocks/>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dirty="0">
                <a:ea typeface="微软雅黑" panose="020B0503020204020204" pitchFamily="34" charset="-122"/>
                <a:cs typeface="+mn-ea"/>
                <a:sym typeface="Arial" panose="020B0604020202020204" pitchFamily="34" charset="0"/>
              </a:endParaRPr>
            </a:p>
          </p:txBody>
        </p:sp>
        <p:sp>
          <p:nvSpPr>
            <p:cNvPr id="19" name="Freeform 108"/>
            <p:cNvSpPr>
              <a:spLocks/>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dirty="0">
                <a:ea typeface="微软雅黑" panose="020B0503020204020204" pitchFamily="34" charset="-122"/>
                <a:cs typeface="+mn-ea"/>
                <a:sym typeface="Arial" panose="020B0604020202020204" pitchFamily="34" charset="0"/>
              </a:endParaRPr>
            </a:p>
          </p:txBody>
        </p:sp>
        <p:sp>
          <p:nvSpPr>
            <p:cNvPr id="20" name="Freeform 109"/>
            <p:cNvSpPr>
              <a:spLocks/>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dirty="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787842"/>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dirty="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dirty="0">
                <a:ea typeface="微软雅黑" panose="020B0503020204020204" pitchFamily="34" charset="-122"/>
                <a:cs typeface="+mn-ea"/>
                <a:sym typeface="Arial" panose="020B0604020202020204" pitchFamily="34" charset="0"/>
              </a:endParaRPr>
            </a:p>
          </p:txBody>
        </p:sp>
        <p:sp>
          <p:nvSpPr>
            <p:cNvPr id="24" name="Freeform 143"/>
            <p:cNvSpPr>
              <a:spLocks/>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dirty="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dirty="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3349692"/>
            <a:ext cx="379667" cy="379667"/>
            <a:chOff x="3440113" y="1050925"/>
            <a:chExt cx="390525" cy="333376"/>
          </a:xfrm>
          <a:solidFill>
            <a:schemeClr val="bg1"/>
          </a:solidFill>
        </p:grpSpPr>
        <p:sp>
          <p:nvSpPr>
            <p:cNvPr id="27" name="Freeform 8"/>
            <p:cNvSpPr>
              <a:spLocks/>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dirty="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dirty="0">
                <a:ea typeface="微软雅黑" panose="020B0503020204020204" pitchFamily="34" charset="-122"/>
                <a:cs typeface="+mn-ea"/>
                <a:sym typeface="Arial" panose="020B0604020202020204" pitchFamily="34" charset="0"/>
              </a:endParaRPr>
            </a:p>
          </p:txBody>
        </p:sp>
        <p:sp>
          <p:nvSpPr>
            <p:cNvPr id="29" name="Freeform 10"/>
            <p:cNvSpPr>
              <a:spLocks/>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dirty="0">
                <a:ea typeface="微软雅黑" panose="020B0503020204020204" pitchFamily="34" charset="-122"/>
                <a:cs typeface="+mn-ea"/>
                <a:sym typeface="Arial" panose="020B0604020202020204" pitchFamily="34" charset="0"/>
              </a:endParaRPr>
            </a:p>
          </p:txBody>
        </p:sp>
        <p:sp>
          <p:nvSpPr>
            <p:cNvPr id="30" name="Freeform 11"/>
            <p:cNvSpPr>
              <a:spLocks/>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dirty="0">
                <a:ea typeface="微软雅黑" panose="020B0503020204020204" pitchFamily="34" charset="-122"/>
                <a:cs typeface="+mn-ea"/>
                <a:sym typeface="Arial" panose="020B0604020202020204" pitchFamily="34" charset="0"/>
              </a:endParaRPr>
            </a:p>
          </p:txBody>
        </p:sp>
        <p:sp>
          <p:nvSpPr>
            <p:cNvPr id="31" name="Freeform 12"/>
            <p:cNvSpPr>
              <a:spLocks/>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dirty="0">
                <a:ea typeface="微软雅黑" panose="020B0503020204020204" pitchFamily="34" charset="-122"/>
                <a:cs typeface="+mn-ea"/>
                <a:sym typeface="Arial" panose="020B0604020202020204" pitchFamily="34" charset="0"/>
              </a:endParaRPr>
            </a:p>
          </p:txBody>
        </p:sp>
        <p:sp>
          <p:nvSpPr>
            <p:cNvPr id="32" name="Freeform 13"/>
            <p:cNvSpPr>
              <a:spLocks/>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dirty="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3095050879"/>
      </p:ext>
    </p:extLst>
  </p:cSld>
  <p:clrMapOvr>
    <a:masterClrMapping/>
  </p:clrMapOvr>
  <mc:AlternateContent xmlns:mc="http://schemas.openxmlformats.org/markup-compatibility/2006">
    <mc:Choice xmlns:p14="http://schemas.microsoft.com/office/powerpoint/2010/main" Requires="p14">
      <p:transition p14:dur="10" advTm="70000"/>
    </mc:Choice>
    <mc:Fallback>
      <p:transition advTm="7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5"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87" y="0"/>
            <a:ext cx="12857163" cy="723175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微软雅黑" panose="020B0503020204020204" pitchFamily="34" charset="-122"/>
              <a:sym typeface="Arial" panose="020B0604020202020204" pitchFamily="34" charset="0"/>
            </a:endParaRPr>
          </a:p>
        </p:txBody>
      </p:sp>
      <p:sp>
        <p:nvSpPr>
          <p:cNvPr id="4" name="平行四边形 3"/>
          <p:cNvSpPr/>
          <p:nvPr/>
        </p:nvSpPr>
        <p:spPr>
          <a:xfrm>
            <a:off x="3518259" y="447"/>
            <a:ext cx="5822234" cy="4352447"/>
          </a:xfrm>
          <a:custGeom>
            <a:avLst/>
            <a:gdLst>
              <a:gd name="connsiteX0" fmla="*/ 0 w 6131432"/>
              <a:gd name="connsiteY0" fmla="*/ 6845300 h 6845300"/>
              <a:gd name="connsiteX1" fmla="*/ 1532858 w 6131432"/>
              <a:gd name="connsiteY1" fmla="*/ 0 h 6845300"/>
              <a:gd name="connsiteX2" fmla="*/ 6131432 w 6131432"/>
              <a:gd name="connsiteY2" fmla="*/ 0 h 6845300"/>
              <a:gd name="connsiteX3" fmla="*/ 4598574 w 6131432"/>
              <a:gd name="connsiteY3" fmla="*/ 6845300 h 6845300"/>
              <a:gd name="connsiteX4" fmla="*/ 0 w 6131432"/>
              <a:gd name="connsiteY4" fmla="*/ 6845300 h 6845300"/>
              <a:gd name="connsiteX0" fmla="*/ 0 w 5521832"/>
              <a:gd name="connsiteY0" fmla="*/ 4127500 h 6845300"/>
              <a:gd name="connsiteX1" fmla="*/ 923258 w 5521832"/>
              <a:gd name="connsiteY1" fmla="*/ 0 h 6845300"/>
              <a:gd name="connsiteX2" fmla="*/ 5521832 w 5521832"/>
              <a:gd name="connsiteY2" fmla="*/ 0 h 6845300"/>
              <a:gd name="connsiteX3" fmla="*/ 3988974 w 5521832"/>
              <a:gd name="connsiteY3" fmla="*/ 6845300 h 6845300"/>
              <a:gd name="connsiteX4" fmla="*/ 0 w 5521832"/>
              <a:gd name="connsiteY4" fmla="*/ 4127500 h 6845300"/>
              <a:gd name="connsiteX0" fmla="*/ 0 w 5521832"/>
              <a:gd name="connsiteY0" fmla="*/ 4127500 h 4127500"/>
              <a:gd name="connsiteX1" fmla="*/ 923258 w 5521832"/>
              <a:gd name="connsiteY1" fmla="*/ 0 h 4127500"/>
              <a:gd name="connsiteX2" fmla="*/ 5521832 w 5521832"/>
              <a:gd name="connsiteY2" fmla="*/ 0 h 4127500"/>
              <a:gd name="connsiteX3" fmla="*/ 4598574 w 5521832"/>
              <a:gd name="connsiteY3" fmla="*/ 4114800 h 4127500"/>
              <a:gd name="connsiteX4" fmla="*/ 0 w 5521832"/>
              <a:gd name="connsiteY4" fmla="*/ 4127500 h 412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1832" h="4127500">
                <a:moveTo>
                  <a:pt x="0" y="4127500"/>
                </a:moveTo>
                <a:lnTo>
                  <a:pt x="923258" y="0"/>
                </a:lnTo>
                <a:lnTo>
                  <a:pt x="5521832" y="0"/>
                </a:lnTo>
                <a:lnTo>
                  <a:pt x="4598574" y="4114800"/>
                </a:lnTo>
                <a:lnTo>
                  <a:pt x="0" y="4127500"/>
                </a:lnTo>
                <a:close/>
              </a:path>
            </a:pathLst>
          </a:custGeom>
          <a:solidFill>
            <a:schemeClr val="accent1">
              <a:alpha val="50196"/>
            </a:schemeClr>
          </a:solidFill>
          <a:ln>
            <a:noFill/>
          </a:ln>
          <a:effectLst>
            <a:outerShdw blurRad="266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2" dirty="0">
              <a:latin typeface="Calibri" panose="020F0502020204030204" pitchFamily="34" charset="0"/>
              <a:ea typeface="微软雅黑" panose="020B0503020204020204" pitchFamily="34" charset="-122"/>
              <a:sym typeface="Arial" panose="020B0604020202020204" pitchFamily="34" charset="0"/>
            </a:endParaRPr>
          </a:p>
        </p:txBody>
      </p:sp>
      <p:sp>
        <p:nvSpPr>
          <p:cNvPr id="7" name="文本框 6"/>
          <p:cNvSpPr txBox="1"/>
          <p:nvPr/>
        </p:nvSpPr>
        <p:spPr>
          <a:xfrm>
            <a:off x="5695319" y="1240456"/>
            <a:ext cx="1468114" cy="1070930"/>
          </a:xfrm>
          <a:prstGeom prst="rect">
            <a:avLst/>
          </a:prstGeom>
          <a:noFill/>
          <a:effectLst/>
        </p:spPr>
        <p:txBody>
          <a:bodyPr lIns="0" tIns="0" rIns="0" bIns="0">
            <a:spAutoFit/>
          </a:bodyPr>
          <a:lstStyle/>
          <a:p>
            <a:pPr algn="ctr">
              <a:defRPr/>
            </a:pPr>
            <a:r>
              <a:rPr lang="en-US" altLang="zh-CN" sz="6959" dirty="0">
                <a:solidFill>
                  <a:schemeClr val="bg1"/>
                </a:solidFill>
                <a:ea typeface="微软雅黑" panose="020B0503020204020204" pitchFamily="34" charset="-122"/>
                <a:sym typeface="Arial" panose="020B0604020202020204" pitchFamily="34" charset="0"/>
              </a:rPr>
              <a:t>03</a:t>
            </a:r>
            <a:endParaRPr lang="zh-CN" altLang="en-US" sz="6959" dirty="0">
              <a:solidFill>
                <a:schemeClr val="bg1"/>
              </a:solidFill>
              <a:ea typeface="微软雅黑" panose="020B0503020204020204" pitchFamily="34" charset="-122"/>
              <a:sym typeface="Arial" panose="020B0604020202020204" pitchFamily="34" charset="0"/>
            </a:endParaRPr>
          </a:p>
        </p:txBody>
      </p:sp>
      <p:cxnSp>
        <p:nvCxnSpPr>
          <p:cNvPr id="9" name="直接连接符 8"/>
          <p:cNvCxnSpPr/>
          <p:nvPr/>
        </p:nvCxnSpPr>
        <p:spPr>
          <a:xfrm>
            <a:off x="4587957" y="2415579"/>
            <a:ext cx="368283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104" name="文本框 17"/>
          <p:cNvSpPr txBox="1">
            <a:spLocks noChangeArrowheads="1"/>
          </p:cNvSpPr>
          <p:nvPr/>
        </p:nvSpPr>
        <p:spPr bwMode="auto">
          <a:xfrm>
            <a:off x="3189015" y="2536644"/>
            <a:ext cx="7208968"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Mặt</a:t>
            </a:r>
            <a:r>
              <a:rPr lang="en-US" altLang="zh-CN" sz="40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40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sáng</a:t>
            </a:r>
            <a:r>
              <a:rPr lang="en-US" altLang="zh-CN" sz="40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40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của</a:t>
            </a:r>
            <a:r>
              <a:rPr lang="en-US" altLang="zh-CN" sz="40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40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nghề</a:t>
            </a:r>
            <a:r>
              <a:rPr lang="en-US" altLang="zh-CN" sz="40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40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xây</a:t>
            </a:r>
            <a:r>
              <a:rPr lang="en-US" altLang="zh-CN" sz="40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 </a:t>
            </a:r>
            <a:r>
              <a:rPr lang="en-US" altLang="zh-CN" sz="4000" dirty="0" err="1">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rPr>
              <a:t>dựng</a:t>
            </a:r>
            <a:endParaRPr lang="zh-CN" altLang="en-US" sz="4000" dirty="0">
              <a:solidFill>
                <a:schemeClr val="bg1">
                  <a:lumMod val="65000"/>
                </a:schemeClr>
              </a:solidFill>
              <a:latin typeface="Calibri" panose="020F050202020403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069080450"/>
      </p:ext>
    </p:extLst>
  </p:cSld>
  <p:clrMapOvr>
    <a:masterClrMapping/>
  </p:clrMapOvr>
  <mc:AlternateContent xmlns:mc="http://schemas.openxmlformats.org/markup-compatibility/2006">
    <mc:Choice xmlns:p14="http://schemas.microsoft.com/office/powerpoint/2010/main" Requires="p14">
      <p:transition p14:dur="10" advTm="10000"/>
    </mc:Choice>
    <mc:Fallback>
      <p:transition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6" presetClass="entr" presetSubtype="0" fill="hold" grpId="0" nodeType="clickEffect">
                                  <p:stCondLst>
                                    <p:cond delay="0"/>
                                  </p:stCondLst>
                                  <p:iterate type="lt">
                                    <p:tmPct val="10000"/>
                                  </p:iterate>
                                  <p:childTnLst>
                                    <p:set>
                                      <p:cBhvr>
                                        <p:cTn id="17" dur="1" fill="hold">
                                          <p:stCondLst>
                                            <p:cond delay="0"/>
                                          </p:stCondLst>
                                        </p:cTn>
                                        <p:tgtEl>
                                          <p:spTgt spid="7"/>
                                        </p:tgtEl>
                                        <p:attrNameLst>
                                          <p:attrName>style.visibility</p:attrName>
                                        </p:attrNameLst>
                                      </p:cBhvr>
                                      <p:to>
                                        <p:strVal val="visible"/>
                                      </p:to>
                                    </p:set>
                                    <p:anim by="(-#ppt_w*2)" calcmode="lin" valueType="num">
                                      <p:cBhvr rctx="PPT">
                                        <p:cTn id="18" dur="500" autoRev="1" fill="hold">
                                          <p:stCondLst>
                                            <p:cond delay="0"/>
                                          </p:stCondLst>
                                        </p:cTn>
                                        <p:tgtEl>
                                          <p:spTgt spid="7"/>
                                        </p:tgtEl>
                                        <p:attrNameLst>
                                          <p:attrName>ppt_w</p:attrName>
                                        </p:attrNameLst>
                                      </p:cBhvr>
                                    </p:anim>
                                    <p:anim by="(#ppt_w*0.50)" calcmode="lin" valueType="num">
                                      <p:cBhvr>
                                        <p:cTn id="19" dur="500" decel="50000" autoRev="1" fill="hold">
                                          <p:stCondLst>
                                            <p:cond delay="0"/>
                                          </p:stCondLst>
                                        </p:cTn>
                                        <p:tgtEl>
                                          <p:spTgt spid="7"/>
                                        </p:tgtEl>
                                        <p:attrNameLst>
                                          <p:attrName>ppt_x</p:attrName>
                                        </p:attrNameLst>
                                      </p:cBhvr>
                                    </p:anim>
                                    <p:anim from="(-#ppt_h/2)" to="(#ppt_y)" calcmode="lin" valueType="num">
                                      <p:cBhvr>
                                        <p:cTn id="20" dur="1000" fill="hold">
                                          <p:stCondLst>
                                            <p:cond delay="0"/>
                                          </p:stCondLst>
                                        </p:cTn>
                                        <p:tgtEl>
                                          <p:spTgt spid="7"/>
                                        </p:tgtEl>
                                        <p:attrNameLst>
                                          <p:attrName>ppt_y</p:attrName>
                                        </p:attrNameLst>
                                      </p:cBhvr>
                                    </p:anim>
                                    <p:animRot by="21600000">
                                      <p:cBhvr>
                                        <p:cTn id="21" dur="1000" fill="hold">
                                          <p:stCondLst>
                                            <p:cond delay="0"/>
                                          </p:stCondLst>
                                        </p:cTn>
                                        <p:tgtEl>
                                          <p:spTgt spid="7"/>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6" presetClass="entr" presetSubtype="0" fill="hold" grpId="0" nodeType="clickEffect">
                                  <p:stCondLst>
                                    <p:cond delay="0"/>
                                  </p:stCondLst>
                                  <p:iterate type="lt">
                                    <p:tmPct val="10000"/>
                                  </p:iterate>
                                  <p:childTnLst>
                                    <p:set>
                                      <p:cBhvr>
                                        <p:cTn id="31" dur="1" fill="hold">
                                          <p:stCondLst>
                                            <p:cond delay="0"/>
                                          </p:stCondLst>
                                        </p:cTn>
                                        <p:tgtEl>
                                          <p:spTgt spid="4104"/>
                                        </p:tgtEl>
                                        <p:attrNameLst>
                                          <p:attrName>style.visibility</p:attrName>
                                        </p:attrNameLst>
                                      </p:cBhvr>
                                      <p:to>
                                        <p:strVal val="visible"/>
                                      </p:to>
                                    </p:set>
                                    <p:anim by="(-#ppt_w*2)" calcmode="lin" valueType="num">
                                      <p:cBhvr rctx="PPT">
                                        <p:cTn id="32" dur="500" autoRev="1" fill="hold">
                                          <p:stCondLst>
                                            <p:cond delay="0"/>
                                          </p:stCondLst>
                                        </p:cTn>
                                        <p:tgtEl>
                                          <p:spTgt spid="4104"/>
                                        </p:tgtEl>
                                        <p:attrNameLst>
                                          <p:attrName>ppt_w</p:attrName>
                                        </p:attrNameLst>
                                      </p:cBhvr>
                                    </p:anim>
                                    <p:anim by="(#ppt_w*0.50)" calcmode="lin" valueType="num">
                                      <p:cBhvr>
                                        <p:cTn id="33" dur="500" decel="50000" autoRev="1" fill="hold">
                                          <p:stCondLst>
                                            <p:cond delay="0"/>
                                          </p:stCondLst>
                                        </p:cTn>
                                        <p:tgtEl>
                                          <p:spTgt spid="4104"/>
                                        </p:tgtEl>
                                        <p:attrNameLst>
                                          <p:attrName>ppt_x</p:attrName>
                                        </p:attrNameLst>
                                      </p:cBhvr>
                                    </p:anim>
                                    <p:anim from="(-#ppt_h/2)" to="(#ppt_y)" calcmode="lin" valueType="num">
                                      <p:cBhvr>
                                        <p:cTn id="34" dur="1000" fill="hold">
                                          <p:stCondLst>
                                            <p:cond delay="0"/>
                                          </p:stCondLst>
                                        </p:cTn>
                                        <p:tgtEl>
                                          <p:spTgt spid="4104"/>
                                        </p:tgtEl>
                                        <p:attrNameLst>
                                          <p:attrName>ppt_y</p:attrName>
                                        </p:attrNameLst>
                                      </p:cBhvr>
                                    </p:anim>
                                    <p:animRot by="21600000">
                                      <p:cBhvr>
                                        <p:cTn id="35" dur="1000" fill="hold">
                                          <p:stCondLst>
                                            <p:cond delay="0"/>
                                          </p:stCondLst>
                                        </p:cTn>
                                        <p:tgtEl>
                                          <p:spTgt spid="410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p:bldP spid="410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287622" y="3126909"/>
            <a:ext cx="407483" cy="566711"/>
            <a:chOff x="800137" y="2176759"/>
            <a:chExt cx="333683" cy="464074"/>
          </a:xfrm>
        </p:grpSpPr>
        <p:sp>
          <p:nvSpPr>
            <p:cNvPr id="5"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4"/>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1000" dirty="0">
                <a:solidFill>
                  <a:schemeClr val="bg1">
                    <a:lumMod val="65000"/>
                  </a:schemeClr>
                </a:solidFill>
                <a:ea typeface="微软雅黑" panose="020B0503020204020204" pitchFamily="34" charset="-122"/>
                <a:cs typeface="+mn-ea"/>
                <a:sym typeface="Arial" panose="020B0604020202020204" pitchFamily="34" charset="0"/>
              </a:endParaRPr>
            </a:p>
          </p:txBody>
        </p:sp>
        <p:sp>
          <p:nvSpPr>
            <p:cNvPr id="6" name="TextBox 5"/>
            <p:cNvSpPr txBox="1"/>
            <p:nvPr/>
          </p:nvSpPr>
          <p:spPr>
            <a:xfrm>
              <a:off x="800137" y="2216099"/>
              <a:ext cx="333683" cy="216750"/>
            </a:xfrm>
            <a:prstGeom prst="rect">
              <a:avLst/>
            </a:prstGeom>
            <a:noFill/>
          </p:spPr>
          <p:txBody>
            <a:bodyPr wrap="none" rtlCol="0">
              <a:spAutoFit/>
            </a:bodyPr>
            <a:lstStyle/>
            <a:p>
              <a:pPr algn="ctr">
                <a:lnSpc>
                  <a:spcPct val="120000"/>
                </a:lnSpc>
              </a:pPr>
              <a:r>
                <a:rPr lang="en-US" sz="1000" dirty="0">
                  <a:solidFill>
                    <a:schemeClr val="bg1">
                      <a:lumMod val="65000"/>
                    </a:schemeClr>
                  </a:solidFill>
                  <a:ea typeface="微软雅黑" panose="020B0503020204020204" pitchFamily="34" charset="-122"/>
                  <a:cs typeface="+mn-ea"/>
                  <a:sym typeface="Arial" panose="020B0604020202020204" pitchFamily="34" charset="0"/>
                </a:rPr>
                <a:t>26%</a:t>
              </a:r>
            </a:p>
          </p:txBody>
        </p:sp>
      </p:grpSp>
      <p:grpSp>
        <p:nvGrpSpPr>
          <p:cNvPr id="7" name="Group 6"/>
          <p:cNvGrpSpPr/>
          <p:nvPr/>
        </p:nvGrpSpPr>
        <p:grpSpPr>
          <a:xfrm>
            <a:off x="3312667" y="2385319"/>
            <a:ext cx="407483" cy="566711"/>
            <a:chOff x="800137" y="2176759"/>
            <a:chExt cx="333682" cy="464074"/>
          </a:xfrm>
        </p:grpSpPr>
        <p:sp>
          <p:nvSpPr>
            <p:cNvPr id="8"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2"/>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1000" dirty="0">
                <a:solidFill>
                  <a:schemeClr val="bg1">
                    <a:lumMod val="65000"/>
                  </a:schemeClr>
                </a:solidFill>
                <a:ea typeface="微软雅黑" panose="020B0503020204020204" pitchFamily="34" charset="-122"/>
                <a:cs typeface="+mn-ea"/>
                <a:sym typeface="Arial" panose="020B0604020202020204" pitchFamily="34" charset="0"/>
              </a:endParaRPr>
            </a:p>
          </p:txBody>
        </p:sp>
        <p:sp>
          <p:nvSpPr>
            <p:cNvPr id="9" name="TextBox 8"/>
            <p:cNvSpPr txBox="1"/>
            <p:nvPr/>
          </p:nvSpPr>
          <p:spPr>
            <a:xfrm>
              <a:off x="800137" y="2216099"/>
              <a:ext cx="333682" cy="216750"/>
            </a:xfrm>
            <a:prstGeom prst="rect">
              <a:avLst/>
            </a:prstGeom>
            <a:noFill/>
          </p:spPr>
          <p:txBody>
            <a:bodyPr wrap="none" rtlCol="0">
              <a:spAutoFit/>
            </a:bodyPr>
            <a:lstStyle/>
            <a:p>
              <a:pPr algn="ctr">
                <a:lnSpc>
                  <a:spcPct val="120000"/>
                </a:lnSpc>
              </a:pPr>
              <a:r>
                <a:rPr lang="en-US" sz="1000" dirty="0">
                  <a:solidFill>
                    <a:schemeClr val="bg1">
                      <a:lumMod val="65000"/>
                    </a:schemeClr>
                  </a:solidFill>
                  <a:ea typeface="微软雅黑" panose="020B0503020204020204" pitchFamily="34" charset="-122"/>
                  <a:cs typeface="+mn-ea"/>
                  <a:sym typeface="Arial" panose="020B0604020202020204" pitchFamily="34" charset="0"/>
                </a:rPr>
                <a:t>56%</a:t>
              </a:r>
            </a:p>
          </p:txBody>
        </p:sp>
      </p:grpSp>
      <p:grpSp>
        <p:nvGrpSpPr>
          <p:cNvPr id="10" name="Group 9"/>
          <p:cNvGrpSpPr/>
          <p:nvPr/>
        </p:nvGrpSpPr>
        <p:grpSpPr>
          <a:xfrm>
            <a:off x="4348322" y="2778720"/>
            <a:ext cx="407483" cy="566711"/>
            <a:chOff x="800137" y="2176759"/>
            <a:chExt cx="333682" cy="464074"/>
          </a:xfrm>
        </p:grpSpPr>
        <p:sp>
          <p:nvSpPr>
            <p:cNvPr id="11"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3"/>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1000" dirty="0">
                <a:solidFill>
                  <a:schemeClr val="bg1">
                    <a:lumMod val="65000"/>
                  </a:schemeClr>
                </a:solidFill>
                <a:ea typeface="微软雅黑" panose="020B0503020204020204" pitchFamily="34" charset="-122"/>
                <a:cs typeface="+mn-ea"/>
                <a:sym typeface="Arial" panose="020B0604020202020204" pitchFamily="34" charset="0"/>
              </a:endParaRPr>
            </a:p>
          </p:txBody>
        </p:sp>
        <p:sp>
          <p:nvSpPr>
            <p:cNvPr id="12" name="TextBox 11"/>
            <p:cNvSpPr txBox="1"/>
            <p:nvPr/>
          </p:nvSpPr>
          <p:spPr>
            <a:xfrm>
              <a:off x="800137" y="2216099"/>
              <a:ext cx="333682" cy="216750"/>
            </a:xfrm>
            <a:prstGeom prst="rect">
              <a:avLst/>
            </a:prstGeom>
            <a:noFill/>
          </p:spPr>
          <p:txBody>
            <a:bodyPr wrap="none" rtlCol="0">
              <a:spAutoFit/>
            </a:bodyPr>
            <a:lstStyle/>
            <a:p>
              <a:pPr algn="ctr">
                <a:lnSpc>
                  <a:spcPct val="120000"/>
                </a:lnSpc>
              </a:pPr>
              <a:r>
                <a:rPr lang="en-US" sz="1000" dirty="0">
                  <a:solidFill>
                    <a:schemeClr val="bg1">
                      <a:lumMod val="65000"/>
                    </a:schemeClr>
                  </a:solidFill>
                  <a:ea typeface="微软雅黑" panose="020B0503020204020204" pitchFamily="34" charset="-122"/>
                  <a:cs typeface="+mn-ea"/>
                  <a:sym typeface="Arial" panose="020B0604020202020204" pitchFamily="34" charset="0"/>
                </a:rPr>
                <a:t>45%</a:t>
              </a:r>
            </a:p>
          </p:txBody>
        </p:sp>
      </p:grpSp>
      <p:grpSp>
        <p:nvGrpSpPr>
          <p:cNvPr id="13" name="Group 12"/>
          <p:cNvGrpSpPr/>
          <p:nvPr/>
        </p:nvGrpSpPr>
        <p:grpSpPr>
          <a:xfrm>
            <a:off x="2452752" y="2945465"/>
            <a:ext cx="407483" cy="566711"/>
            <a:chOff x="800137" y="2176759"/>
            <a:chExt cx="333682" cy="464074"/>
          </a:xfrm>
        </p:grpSpPr>
        <p:sp>
          <p:nvSpPr>
            <p:cNvPr id="14"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1"/>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1000" dirty="0">
                <a:solidFill>
                  <a:schemeClr val="bg1">
                    <a:lumMod val="65000"/>
                  </a:schemeClr>
                </a:solidFill>
                <a:ea typeface="微软雅黑" panose="020B0503020204020204" pitchFamily="34" charset="-122"/>
                <a:cs typeface="+mn-ea"/>
                <a:sym typeface="Arial" panose="020B0604020202020204" pitchFamily="34" charset="0"/>
              </a:endParaRPr>
            </a:p>
          </p:txBody>
        </p:sp>
        <p:sp>
          <p:nvSpPr>
            <p:cNvPr id="15" name="TextBox 14"/>
            <p:cNvSpPr txBox="1"/>
            <p:nvPr/>
          </p:nvSpPr>
          <p:spPr>
            <a:xfrm>
              <a:off x="800137" y="2216099"/>
              <a:ext cx="333682" cy="216750"/>
            </a:xfrm>
            <a:prstGeom prst="rect">
              <a:avLst/>
            </a:prstGeom>
            <a:noFill/>
          </p:spPr>
          <p:txBody>
            <a:bodyPr wrap="none" rtlCol="0">
              <a:spAutoFit/>
            </a:bodyPr>
            <a:lstStyle/>
            <a:p>
              <a:pPr algn="ctr">
                <a:lnSpc>
                  <a:spcPct val="120000"/>
                </a:lnSpc>
              </a:pPr>
              <a:r>
                <a:rPr lang="en-US" sz="1000" dirty="0">
                  <a:solidFill>
                    <a:schemeClr val="bg1">
                      <a:lumMod val="65000"/>
                    </a:schemeClr>
                  </a:solidFill>
                  <a:ea typeface="微软雅黑" panose="020B0503020204020204" pitchFamily="34" charset="-122"/>
                  <a:cs typeface="+mn-ea"/>
                  <a:sym typeface="Arial" panose="020B0604020202020204" pitchFamily="34" charset="0"/>
                </a:rPr>
                <a:t>39%</a:t>
              </a:r>
            </a:p>
          </p:txBody>
        </p:sp>
      </p:grpSp>
      <p:grpSp>
        <p:nvGrpSpPr>
          <p:cNvPr id="16" name="Group 15"/>
          <p:cNvGrpSpPr/>
          <p:nvPr/>
        </p:nvGrpSpPr>
        <p:grpSpPr>
          <a:xfrm>
            <a:off x="10119378" y="2745617"/>
            <a:ext cx="407483" cy="566711"/>
            <a:chOff x="800137" y="2176759"/>
            <a:chExt cx="333682" cy="464074"/>
          </a:xfrm>
        </p:grpSpPr>
        <p:sp>
          <p:nvSpPr>
            <p:cNvPr id="17"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4"/>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1000" dirty="0">
                <a:solidFill>
                  <a:schemeClr val="bg1">
                    <a:lumMod val="65000"/>
                  </a:schemeClr>
                </a:solidFill>
                <a:ea typeface="微软雅黑" panose="020B0503020204020204" pitchFamily="34" charset="-122"/>
                <a:cs typeface="+mn-ea"/>
                <a:sym typeface="Arial" panose="020B0604020202020204" pitchFamily="34" charset="0"/>
              </a:endParaRPr>
            </a:p>
          </p:txBody>
        </p:sp>
        <p:sp>
          <p:nvSpPr>
            <p:cNvPr id="18" name="TextBox 17"/>
            <p:cNvSpPr txBox="1"/>
            <p:nvPr/>
          </p:nvSpPr>
          <p:spPr>
            <a:xfrm>
              <a:off x="800137" y="2216099"/>
              <a:ext cx="333682" cy="216750"/>
            </a:xfrm>
            <a:prstGeom prst="rect">
              <a:avLst/>
            </a:prstGeom>
            <a:noFill/>
          </p:spPr>
          <p:txBody>
            <a:bodyPr wrap="none" rtlCol="0">
              <a:spAutoFit/>
            </a:bodyPr>
            <a:lstStyle/>
            <a:p>
              <a:pPr algn="ctr">
                <a:lnSpc>
                  <a:spcPct val="120000"/>
                </a:lnSpc>
              </a:pPr>
              <a:r>
                <a:rPr lang="en-US" sz="1000" dirty="0">
                  <a:solidFill>
                    <a:schemeClr val="bg1">
                      <a:lumMod val="65000"/>
                    </a:schemeClr>
                  </a:solidFill>
                  <a:ea typeface="微软雅黑" panose="020B0503020204020204" pitchFamily="34" charset="-122"/>
                  <a:cs typeface="+mn-ea"/>
                  <a:sym typeface="Arial" panose="020B0604020202020204" pitchFamily="34" charset="0"/>
                </a:rPr>
                <a:t>26%</a:t>
              </a:r>
            </a:p>
          </p:txBody>
        </p:sp>
      </p:grpSp>
      <p:grpSp>
        <p:nvGrpSpPr>
          <p:cNvPr id="19" name="Group 18"/>
          <p:cNvGrpSpPr/>
          <p:nvPr/>
        </p:nvGrpSpPr>
        <p:grpSpPr>
          <a:xfrm>
            <a:off x="8646112" y="3121640"/>
            <a:ext cx="407483" cy="566711"/>
            <a:chOff x="800137" y="2176759"/>
            <a:chExt cx="333682" cy="464074"/>
          </a:xfrm>
        </p:grpSpPr>
        <p:sp>
          <p:nvSpPr>
            <p:cNvPr id="20"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2"/>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1000" dirty="0">
                <a:solidFill>
                  <a:schemeClr val="bg1">
                    <a:lumMod val="65000"/>
                  </a:schemeClr>
                </a:solidFill>
                <a:ea typeface="微软雅黑" panose="020B0503020204020204" pitchFamily="34" charset="-122"/>
                <a:cs typeface="+mn-ea"/>
                <a:sym typeface="Arial" panose="020B0604020202020204" pitchFamily="34" charset="0"/>
              </a:endParaRPr>
            </a:p>
          </p:txBody>
        </p:sp>
        <p:sp>
          <p:nvSpPr>
            <p:cNvPr id="21" name="TextBox 20"/>
            <p:cNvSpPr txBox="1"/>
            <p:nvPr/>
          </p:nvSpPr>
          <p:spPr>
            <a:xfrm>
              <a:off x="800137" y="2216099"/>
              <a:ext cx="333682" cy="216750"/>
            </a:xfrm>
            <a:prstGeom prst="rect">
              <a:avLst/>
            </a:prstGeom>
            <a:noFill/>
          </p:spPr>
          <p:txBody>
            <a:bodyPr wrap="none" rtlCol="0">
              <a:spAutoFit/>
            </a:bodyPr>
            <a:lstStyle/>
            <a:p>
              <a:pPr algn="ctr">
                <a:lnSpc>
                  <a:spcPct val="120000"/>
                </a:lnSpc>
              </a:pPr>
              <a:r>
                <a:rPr lang="en-US" sz="1000" dirty="0">
                  <a:solidFill>
                    <a:schemeClr val="bg1">
                      <a:lumMod val="65000"/>
                    </a:schemeClr>
                  </a:solidFill>
                  <a:ea typeface="微软雅黑" panose="020B0503020204020204" pitchFamily="34" charset="-122"/>
                  <a:cs typeface="+mn-ea"/>
                  <a:sym typeface="Arial" panose="020B0604020202020204" pitchFamily="34" charset="0"/>
                </a:rPr>
                <a:t>56%</a:t>
              </a:r>
            </a:p>
          </p:txBody>
        </p:sp>
      </p:grpSp>
      <p:grpSp>
        <p:nvGrpSpPr>
          <p:cNvPr id="22" name="Group 21"/>
          <p:cNvGrpSpPr/>
          <p:nvPr/>
        </p:nvGrpSpPr>
        <p:grpSpPr>
          <a:xfrm>
            <a:off x="9415149" y="2940629"/>
            <a:ext cx="407483" cy="566711"/>
            <a:chOff x="800137" y="2176759"/>
            <a:chExt cx="333682" cy="464074"/>
          </a:xfrm>
        </p:grpSpPr>
        <p:sp>
          <p:nvSpPr>
            <p:cNvPr id="23"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3"/>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1000" dirty="0">
                <a:solidFill>
                  <a:schemeClr val="bg1">
                    <a:lumMod val="65000"/>
                  </a:schemeClr>
                </a:solidFill>
                <a:ea typeface="微软雅黑" panose="020B0503020204020204" pitchFamily="34" charset="-122"/>
                <a:cs typeface="+mn-ea"/>
                <a:sym typeface="Arial" panose="020B0604020202020204" pitchFamily="34" charset="0"/>
              </a:endParaRPr>
            </a:p>
          </p:txBody>
        </p:sp>
        <p:sp>
          <p:nvSpPr>
            <p:cNvPr id="24" name="TextBox 23"/>
            <p:cNvSpPr txBox="1"/>
            <p:nvPr/>
          </p:nvSpPr>
          <p:spPr>
            <a:xfrm>
              <a:off x="800137" y="2216099"/>
              <a:ext cx="333682" cy="216750"/>
            </a:xfrm>
            <a:prstGeom prst="rect">
              <a:avLst/>
            </a:prstGeom>
            <a:noFill/>
          </p:spPr>
          <p:txBody>
            <a:bodyPr wrap="none" rtlCol="0">
              <a:spAutoFit/>
            </a:bodyPr>
            <a:lstStyle/>
            <a:p>
              <a:pPr algn="ctr">
                <a:lnSpc>
                  <a:spcPct val="120000"/>
                </a:lnSpc>
              </a:pPr>
              <a:r>
                <a:rPr lang="en-US" sz="1000" dirty="0">
                  <a:solidFill>
                    <a:schemeClr val="bg1">
                      <a:lumMod val="65000"/>
                    </a:schemeClr>
                  </a:solidFill>
                  <a:ea typeface="微软雅黑" panose="020B0503020204020204" pitchFamily="34" charset="-122"/>
                  <a:cs typeface="+mn-ea"/>
                  <a:sym typeface="Arial" panose="020B0604020202020204" pitchFamily="34" charset="0"/>
                </a:rPr>
                <a:t>45%</a:t>
              </a:r>
            </a:p>
          </p:txBody>
        </p:sp>
      </p:grpSp>
      <p:grpSp>
        <p:nvGrpSpPr>
          <p:cNvPr id="25" name="Group 24"/>
          <p:cNvGrpSpPr/>
          <p:nvPr/>
        </p:nvGrpSpPr>
        <p:grpSpPr>
          <a:xfrm>
            <a:off x="7857002" y="2192472"/>
            <a:ext cx="407483" cy="566711"/>
            <a:chOff x="800138" y="2176759"/>
            <a:chExt cx="333683" cy="464074"/>
          </a:xfrm>
        </p:grpSpPr>
        <p:sp>
          <p:nvSpPr>
            <p:cNvPr id="26"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1"/>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1000" dirty="0">
                <a:solidFill>
                  <a:schemeClr val="bg1">
                    <a:lumMod val="65000"/>
                  </a:schemeClr>
                </a:solidFill>
                <a:ea typeface="微软雅黑" panose="020B0503020204020204" pitchFamily="34" charset="-122"/>
                <a:cs typeface="+mn-ea"/>
                <a:sym typeface="Arial" panose="020B0604020202020204" pitchFamily="34" charset="0"/>
              </a:endParaRPr>
            </a:p>
          </p:txBody>
        </p:sp>
        <p:sp>
          <p:nvSpPr>
            <p:cNvPr id="27" name="TextBox 26"/>
            <p:cNvSpPr txBox="1"/>
            <p:nvPr/>
          </p:nvSpPr>
          <p:spPr>
            <a:xfrm>
              <a:off x="800138" y="2216099"/>
              <a:ext cx="333683" cy="216750"/>
            </a:xfrm>
            <a:prstGeom prst="rect">
              <a:avLst/>
            </a:prstGeom>
            <a:noFill/>
          </p:spPr>
          <p:txBody>
            <a:bodyPr wrap="none" rtlCol="0">
              <a:spAutoFit/>
            </a:bodyPr>
            <a:lstStyle/>
            <a:p>
              <a:pPr algn="ctr">
                <a:lnSpc>
                  <a:spcPct val="120000"/>
                </a:lnSpc>
              </a:pPr>
              <a:r>
                <a:rPr lang="en-US" sz="1000" dirty="0">
                  <a:solidFill>
                    <a:schemeClr val="bg1">
                      <a:lumMod val="65000"/>
                    </a:schemeClr>
                  </a:solidFill>
                  <a:ea typeface="微软雅黑" panose="020B0503020204020204" pitchFamily="34" charset="-122"/>
                  <a:cs typeface="+mn-ea"/>
                  <a:sym typeface="Arial" panose="020B0604020202020204" pitchFamily="34" charset="0"/>
                </a:rPr>
                <a:t>39%</a:t>
              </a:r>
            </a:p>
          </p:txBody>
        </p:sp>
      </p:grpSp>
      <p:grpSp>
        <p:nvGrpSpPr>
          <p:cNvPr id="28" name="Group 27"/>
          <p:cNvGrpSpPr/>
          <p:nvPr/>
        </p:nvGrpSpPr>
        <p:grpSpPr>
          <a:xfrm>
            <a:off x="6211773" y="2929466"/>
            <a:ext cx="407483" cy="566711"/>
            <a:chOff x="800137" y="2176759"/>
            <a:chExt cx="333682" cy="464074"/>
          </a:xfrm>
        </p:grpSpPr>
        <p:sp>
          <p:nvSpPr>
            <p:cNvPr id="29"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5"/>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1000" dirty="0">
                <a:solidFill>
                  <a:schemeClr val="bg1">
                    <a:lumMod val="65000"/>
                  </a:schemeClr>
                </a:solidFill>
                <a:ea typeface="微软雅黑" panose="020B0503020204020204" pitchFamily="34" charset="-122"/>
                <a:cs typeface="+mn-ea"/>
                <a:sym typeface="Arial" panose="020B0604020202020204" pitchFamily="34" charset="0"/>
              </a:endParaRPr>
            </a:p>
          </p:txBody>
        </p:sp>
        <p:sp>
          <p:nvSpPr>
            <p:cNvPr id="30" name="TextBox 29"/>
            <p:cNvSpPr txBox="1"/>
            <p:nvPr/>
          </p:nvSpPr>
          <p:spPr>
            <a:xfrm>
              <a:off x="800137" y="2216099"/>
              <a:ext cx="333682" cy="216750"/>
            </a:xfrm>
            <a:prstGeom prst="rect">
              <a:avLst/>
            </a:prstGeom>
            <a:noFill/>
          </p:spPr>
          <p:txBody>
            <a:bodyPr wrap="none" rtlCol="0">
              <a:spAutoFit/>
            </a:bodyPr>
            <a:lstStyle/>
            <a:p>
              <a:pPr algn="ctr">
                <a:lnSpc>
                  <a:spcPct val="120000"/>
                </a:lnSpc>
              </a:pPr>
              <a:r>
                <a:rPr lang="en-US" sz="1000" dirty="0">
                  <a:solidFill>
                    <a:schemeClr val="bg1">
                      <a:lumMod val="65000"/>
                    </a:schemeClr>
                  </a:solidFill>
                  <a:ea typeface="微软雅黑" panose="020B0503020204020204" pitchFamily="34" charset="-122"/>
                  <a:cs typeface="+mn-ea"/>
                  <a:sym typeface="Arial" panose="020B0604020202020204" pitchFamily="34" charset="0"/>
                </a:rPr>
                <a:t>26%</a:t>
              </a:r>
            </a:p>
          </p:txBody>
        </p:sp>
      </p:grpSp>
      <p:grpSp>
        <p:nvGrpSpPr>
          <p:cNvPr id="31" name="Group 30"/>
          <p:cNvGrpSpPr/>
          <p:nvPr/>
        </p:nvGrpSpPr>
        <p:grpSpPr>
          <a:xfrm>
            <a:off x="7071686" y="3352590"/>
            <a:ext cx="407483" cy="566711"/>
            <a:chOff x="800137" y="2176759"/>
            <a:chExt cx="333682" cy="464074"/>
          </a:xfrm>
        </p:grpSpPr>
        <p:sp>
          <p:nvSpPr>
            <p:cNvPr id="32"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6"/>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1000" dirty="0">
                <a:solidFill>
                  <a:schemeClr val="bg1">
                    <a:lumMod val="65000"/>
                  </a:schemeClr>
                </a:solidFill>
                <a:ea typeface="微软雅黑" panose="020B0503020204020204" pitchFamily="34" charset="-122"/>
                <a:cs typeface="+mn-ea"/>
                <a:sym typeface="Arial" panose="020B0604020202020204" pitchFamily="34" charset="0"/>
              </a:endParaRPr>
            </a:p>
          </p:txBody>
        </p:sp>
        <p:sp>
          <p:nvSpPr>
            <p:cNvPr id="33" name="TextBox 32"/>
            <p:cNvSpPr txBox="1"/>
            <p:nvPr/>
          </p:nvSpPr>
          <p:spPr>
            <a:xfrm>
              <a:off x="800137" y="2216099"/>
              <a:ext cx="333682" cy="216750"/>
            </a:xfrm>
            <a:prstGeom prst="rect">
              <a:avLst/>
            </a:prstGeom>
            <a:noFill/>
          </p:spPr>
          <p:txBody>
            <a:bodyPr wrap="none" rtlCol="0">
              <a:spAutoFit/>
            </a:bodyPr>
            <a:lstStyle/>
            <a:p>
              <a:pPr algn="ctr">
                <a:lnSpc>
                  <a:spcPct val="120000"/>
                </a:lnSpc>
              </a:pPr>
              <a:r>
                <a:rPr lang="en-US" sz="1000" dirty="0">
                  <a:solidFill>
                    <a:schemeClr val="bg1">
                      <a:lumMod val="65000"/>
                    </a:schemeClr>
                  </a:solidFill>
                  <a:ea typeface="微软雅黑" panose="020B0503020204020204" pitchFamily="34" charset="-122"/>
                  <a:cs typeface="+mn-ea"/>
                  <a:sym typeface="Arial" panose="020B0604020202020204" pitchFamily="34" charset="0"/>
                </a:rPr>
                <a:t>26%</a:t>
              </a:r>
            </a:p>
          </p:txBody>
        </p:sp>
      </p:grpSp>
      <p:grpSp>
        <p:nvGrpSpPr>
          <p:cNvPr id="36" name="Group 35"/>
          <p:cNvGrpSpPr/>
          <p:nvPr/>
        </p:nvGrpSpPr>
        <p:grpSpPr>
          <a:xfrm>
            <a:off x="1946744" y="3577152"/>
            <a:ext cx="1419492" cy="3187080"/>
            <a:chOff x="755576" y="2395604"/>
            <a:chExt cx="1162406" cy="2609868"/>
          </a:xfrm>
        </p:grpSpPr>
        <p:sp>
          <p:nvSpPr>
            <p:cNvPr id="37" name="Isosceles Triangle 2"/>
            <p:cNvSpPr/>
            <p:nvPr/>
          </p:nvSpPr>
          <p:spPr>
            <a:xfrm>
              <a:off x="755576" y="2395604"/>
              <a:ext cx="1162406" cy="828163"/>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bg1">
                    <a:lumMod val="65000"/>
                  </a:schemeClr>
                </a:solidFill>
                <a:latin typeface="Calibri" panose="020F0502020204030204" pitchFamily="34" charset="0"/>
                <a:ea typeface="微软雅黑" panose="020B0503020204020204" pitchFamily="34" charset="-122"/>
                <a:cs typeface="+mn-ea"/>
                <a:sym typeface="Arial" panose="020B0604020202020204" pitchFamily="34" charset="0"/>
              </a:endParaRPr>
            </a:p>
          </p:txBody>
        </p:sp>
        <p:sp>
          <p:nvSpPr>
            <p:cNvPr id="38" name="Content Placeholder 2"/>
            <p:cNvSpPr txBox="1">
              <a:spLocks/>
            </p:cNvSpPr>
            <p:nvPr/>
          </p:nvSpPr>
          <p:spPr>
            <a:xfrm>
              <a:off x="988884" y="3235161"/>
              <a:ext cx="695790" cy="1770311"/>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vi-VN" dirty="0"/>
                <a:t>Đừng chọn nghề Xây dựng em à, hối hận đấy</a:t>
              </a:r>
              <a:endParaRPr lang="en-US" sz="800" dirty="0">
                <a:latin typeface="Calibri" panose="020F0502020204030204" pitchFamily="34" charset="0"/>
                <a:ea typeface="微软雅黑" panose="020B0503020204020204" pitchFamily="34" charset="-122"/>
                <a:cs typeface="+mn-ea"/>
                <a:sym typeface="Arial" panose="020B0604020202020204" pitchFamily="34" charset="0"/>
              </a:endParaRPr>
            </a:p>
          </p:txBody>
        </p:sp>
      </p:grpSp>
      <p:grpSp>
        <p:nvGrpSpPr>
          <p:cNvPr id="39" name="Group 38"/>
          <p:cNvGrpSpPr/>
          <p:nvPr/>
        </p:nvGrpSpPr>
        <p:grpSpPr>
          <a:xfrm>
            <a:off x="2806658" y="3042518"/>
            <a:ext cx="2398193" cy="2171029"/>
            <a:chOff x="1459750" y="1957798"/>
            <a:chExt cx="1963853" cy="1777833"/>
          </a:xfrm>
        </p:grpSpPr>
        <p:sp>
          <p:nvSpPr>
            <p:cNvPr id="40" name="Isosceles Triangle 2"/>
            <p:cNvSpPr/>
            <p:nvPr/>
          </p:nvSpPr>
          <p:spPr>
            <a:xfrm>
              <a:off x="1459750" y="1957798"/>
              <a:ext cx="1162406" cy="1265969"/>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bg1">
                    <a:lumMod val="65000"/>
                  </a:schemeClr>
                </a:solidFill>
                <a:latin typeface="Calibri" panose="020F0502020204030204" pitchFamily="34" charset="0"/>
                <a:ea typeface="微软雅黑" panose="020B0503020204020204" pitchFamily="34" charset="-122"/>
                <a:cs typeface="+mn-ea"/>
                <a:sym typeface="Arial" panose="020B0604020202020204" pitchFamily="34" charset="0"/>
              </a:endParaRPr>
            </a:p>
          </p:txBody>
        </p:sp>
        <p:sp>
          <p:nvSpPr>
            <p:cNvPr id="41" name="Content Placeholder 2"/>
            <p:cNvSpPr txBox="1">
              <a:spLocks/>
            </p:cNvSpPr>
            <p:nvPr/>
          </p:nvSpPr>
          <p:spPr>
            <a:xfrm>
              <a:off x="1691223" y="3235158"/>
              <a:ext cx="1732380" cy="500473"/>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vi-VN" dirty="0"/>
                <a:t>Hết nghề hay sao mà lại theo nghề Xây dựng!</a:t>
              </a:r>
              <a:endParaRPr lang="en-US" altLang="zh-CN" sz="800" dirty="0">
                <a:latin typeface="Calibri" panose="020F0502020204030204" pitchFamily="34" charset="0"/>
                <a:ea typeface="微软雅黑" panose="020B0503020204020204" pitchFamily="34" charset="-122"/>
                <a:cs typeface="+mn-ea"/>
                <a:sym typeface="Arial" panose="020B0604020202020204" pitchFamily="34" charset="0"/>
              </a:endParaRPr>
            </a:p>
          </p:txBody>
        </p:sp>
      </p:grpSp>
      <p:grpSp>
        <p:nvGrpSpPr>
          <p:cNvPr id="42" name="Group 41"/>
          <p:cNvGrpSpPr/>
          <p:nvPr/>
        </p:nvGrpSpPr>
        <p:grpSpPr>
          <a:xfrm>
            <a:off x="3899267" y="3410260"/>
            <a:ext cx="2989139" cy="2556626"/>
            <a:chOff x="2354476" y="2258939"/>
            <a:chExt cx="2447772" cy="2093594"/>
          </a:xfrm>
        </p:grpSpPr>
        <p:sp>
          <p:nvSpPr>
            <p:cNvPr id="43" name="Isosceles Triangle 2"/>
            <p:cNvSpPr/>
            <p:nvPr/>
          </p:nvSpPr>
          <p:spPr>
            <a:xfrm>
              <a:off x="2354476" y="2258939"/>
              <a:ext cx="1069128" cy="964828"/>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bg1">
                    <a:lumMod val="65000"/>
                  </a:schemeClr>
                </a:solidFill>
                <a:latin typeface="Calibri" panose="020F0502020204030204" pitchFamily="34" charset="0"/>
                <a:ea typeface="微软雅黑" panose="020B0503020204020204" pitchFamily="34" charset="-122"/>
                <a:cs typeface="+mn-ea"/>
                <a:sym typeface="Arial" panose="020B0604020202020204" pitchFamily="34" charset="0"/>
              </a:endParaRPr>
            </a:p>
          </p:txBody>
        </p:sp>
        <p:sp>
          <p:nvSpPr>
            <p:cNvPr id="44" name="Content Placeholder 2"/>
            <p:cNvSpPr txBox="1">
              <a:spLocks/>
            </p:cNvSpPr>
            <p:nvPr/>
          </p:nvSpPr>
          <p:spPr>
            <a:xfrm>
              <a:off x="3286510" y="3216932"/>
              <a:ext cx="1515738" cy="1135601"/>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vi-VN" dirty="0"/>
                <a:t>Chúc mừng bạn tham gia vào Cộng đồng những người đau khổ và chán nản!</a:t>
              </a:r>
              <a:endParaRPr lang="en-US" altLang="zh-CN" sz="800" dirty="0">
                <a:latin typeface="Calibri" panose="020F0502020204030204" pitchFamily="34" charset="0"/>
                <a:ea typeface="微软雅黑" panose="020B0503020204020204" pitchFamily="34" charset="-122"/>
                <a:cs typeface="+mn-ea"/>
                <a:sym typeface="Arial" panose="020B0604020202020204" pitchFamily="34" charset="0"/>
              </a:endParaRPr>
            </a:p>
          </p:txBody>
        </p:sp>
      </p:grpSp>
      <p:grpSp>
        <p:nvGrpSpPr>
          <p:cNvPr id="48" name="Group 47"/>
          <p:cNvGrpSpPr/>
          <p:nvPr/>
        </p:nvGrpSpPr>
        <p:grpSpPr>
          <a:xfrm>
            <a:off x="5705763" y="3577151"/>
            <a:ext cx="2012742" cy="2656100"/>
            <a:chOff x="3833796" y="2395604"/>
            <a:chExt cx="1648212" cy="2175054"/>
          </a:xfrm>
        </p:grpSpPr>
        <p:sp>
          <p:nvSpPr>
            <p:cNvPr id="49" name="Isosceles Triangle 2"/>
            <p:cNvSpPr/>
            <p:nvPr/>
          </p:nvSpPr>
          <p:spPr>
            <a:xfrm>
              <a:off x="3833796" y="2395604"/>
              <a:ext cx="1162406" cy="828163"/>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bg1">
                    <a:lumMod val="65000"/>
                  </a:schemeClr>
                </a:solidFill>
                <a:latin typeface="Calibri" panose="020F0502020204030204" pitchFamily="34" charset="0"/>
                <a:ea typeface="微软雅黑" panose="020B0503020204020204" pitchFamily="34" charset="-122"/>
                <a:cs typeface="+mn-ea"/>
                <a:sym typeface="Arial" panose="020B0604020202020204" pitchFamily="34" charset="0"/>
              </a:endParaRPr>
            </a:p>
          </p:txBody>
        </p:sp>
        <p:sp>
          <p:nvSpPr>
            <p:cNvPr id="50" name="Content Placeholder 2"/>
            <p:cNvSpPr txBox="1">
              <a:spLocks/>
            </p:cNvSpPr>
            <p:nvPr/>
          </p:nvSpPr>
          <p:spPr>
            <a:xfrm>
              <a:off x="4786218" y="3223767"/>
              <a:ext cx="695790" cy="1346891"/>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vi-VN" dirty="0"/>
                <a:t>Làm gì cũng được, đừng làm xây dựng!</a:t>
              </a:r>
              <a:endParaRPr lang="en-US" altLang="zh-CN" sz="800" dirty="0">
                <a:latin typeface="Calibri" panose="020F0502020204030204" pitchFamily="34" charset="0"/>
                <a:ea typeface="微软雅黑" panose="020B0503020204020204" pitchFamily="34" charset="-122"/>
                <a:cs typeface="+mn-ea"/>
                <a:sym typeface="Arial" panose="020B0604020202020204" pitchFamily="34" charset="0"/>
              </a:endParaRPr>
            </a:p>
          </p:txBody>
        </p:sp>
      </p:grpSp>
      <p:grpSp>
        <p:nvGrpSpPr>
          <p:cNvPr id="51" name="Group 50"/>
          <p:cNvGrpSpPr/>
          <p:nvPr/>
        </p:nvGrpSpPr>
        <p:grpSpPr>
          <a:xfrm>
            <a:off x="6565681" y="3999374"/>
            <a:ext cx="3011190" cy="1736037"/>
            <a:chOff x="4537970" y="2741353"/>
            <a:chExt cx="2465829" cy="1421622"/>
          </a:xfrm>
        </p:grpSpPr>
        <p:sp>
          <p:nvSpPr>
            <p:cNvPr id="52" name="Isosceles Triangle 2"/>
            <p:cNvSpPr/>
            <p:nvPr/>
          </p:nvSpPr>
          <p:spPr>
            <a:xfrm>
              <a:off x="4537970" y="2741353"/>
              <a:ext cx="1162406" cy="482414"/>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bg1">
                    <a:lumMod val="65000"/>
                  </a:schemeClr>
                </a:solidFill>
                <a:latin typeface="Calibri" panose="020F0502020204030204" pitchFamily="34" charset="0"/>
                <a:ea typeface="微软雅黑" panose="020B0503020204020204" pitchFamily="34" charset="-122"/>
                <a:cs typeface="+mn-ea"/>
                <a:sym typeface="Arial" panose="020B0604020202020204" pitchFamily="34" charset="0"/>
              </a:endParaRPr>
            </a:p>
          </p:txBody>
        </p:sp>
        <p:sp>
          <p:nvSpPr>
            <p:cNvPr id="53" name="Content Placeholder 2"/>
            <p:cNvSpPr txBox="1">
              <a:spLocks/>
            </p:cNvSpPr>
            <p:nvPr/>
          </p:nvSpPr>
          <p:spPr>
            <a:xfrm>
              <a:off x="5595418" y="3239084"/>
              <a:ext cx="1408381" cy="923891"/>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vi-VN" dirty="0"/>
                <a:t>Nếu muốn sống vui vẻ hạnh phúc thì đừng làm Xây dựng!</a:t>
              </a:r>
              <a:endParaRPr lang="en-US" altLang="zh-CN" sz="800" dirty="0">
                <a:latin typeface="Calibri" panose="020F0502020204030204" pitchFamily="34" charset="0"/>
                <a:ea typeface="微软雅黑" panose="020B0503020204020204" pitchFamily="34" charset="-122"/>
                <a:cs typeface="+mn-ea"/>
                <a:sym typeface="Arial" panose="020B0604020202020204" pitchFamily="34" charset="0"/>
              </a:endParaRPr>
            </a:p>
          </p:txBody>
        </p:sp>
      </p:grpSp>
      <p:sp>
        <p:nvSpPr>
          <p:cNvPr id="55" name="Isosceles Triangle 2"/>
          <p:cNvSpPr/>
          <p:nvPr/>
        </p:nvSpPr>
        <p:spPr>
          <a:xfrm>
            <a:off x="7310705" y="2826760"/>
            <a:ext cx="1510426" cy="1761719"/>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bg1">
                  <a:lumMod val="65000"/>
                </a:schemeClr>
              </a:solidFill>
              <a:latin typeface="Calibri" panose="020F0502020204030204" pitchFamily="34" charset="0"/>
              <a:ea typeface="微软雅黑" panose="020B0503020204020204" pitchFamily="34" charset="-122"/>
              <a:cs typeface="+mn-ea"/>
              <a:sym typeface="Arial" panose="020B0604020202020204" pitchFamily="34" charset="0"/>
            </a:endParaRPr>
          </a:p>
        </p:txBody>
      </p:sp>
      <p:sp>
        <p:nvSpPr>
          <p:cNvPr id="64" name="Isosceles Triangle 2"/>
          <p:cNvSpPr/>
          <p:nvPr/>
        </p:nvSpPr>
        <p:spPr>
          <a:xfrm>
            <a:off x="9618888" y="3419246"/>
            <a:ext cx="1408461" cy="1169230"/>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bg1">
                  <a:lumMod val="65000"/>
                </a:schemeClr>
              </a:solidFill>
              <a:latin typeface="Calibri" panose="020F0502020204030204" pitchFamily="34" charset="0"/>
              <a:ea typeface="微软雅黑" panose="020B0503020204020204" pitchFamily="34" charset="-122"/>
              <a:cs typeface="+mn-ea"/>
              <a:sym typeface="Arial" panose="020B0604020202020204" pitchFamily="34" charset="0"/>
            </a:endParaRPr>
          </a:p>
        </p:txBody>
      </p:sp>
      <p:sp>
        <p:nvSpPr>
          <p:cNvPr id="66" name="Content Placeholder 2"/>
          <p:cNvSpPr txBox="1">
            <a:spLocks/>
          </p:cNvSpPr>
          <p:nvPr/>
        </p:nvSpPr>
        <p:spPr>
          <a:xfrm>
            <a:off x="4895850" y="269591"/>
            <a:ext cx="3067050"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2000" dirty="0" err="1">
                <a:solidFill>
                  <a:schemeClr val="bg1">
                    <a:lumMod val="50000"/>
                  </a:schemeClr>
                </a:solidFill>
                <a:latin typeface="微软雅黑" panose="020B0503020204020204" pitchFamily="34" charset="-122"/>
                <a:ea typeface="微软雅黑" panose="020B0503020204020204" pitchFamily="34" charset="-122"/>
                <a:cs typeface="+mn-ea"/>
                <a:sym typeface="+mn-lt"/>
              </a:rPr>
              <a:t>Lời</a:t>
            </a:r>
            <a:r>
              <a:rPr 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 </a:t>
            </a:r>
            <a:r>
              <a:rPr lang="en-US" sz="2000" dirty="0" err="1">
                <a:solidFill>
                  <a:schemeClr val="bg1">
                    <a:lumMod val="50000"/>
                  </a:schemeClr>
                </a:solidFill>
                <a:latin typeface="微软雅黑" panose="020B0503020204020204" pitchFamily="34" charset="-122"/>
                <a:ea typeface="微软雅黑" panose="020B0503020204020204" pitchFamily="34" charset="-122"/>
                <a:cs typeface="+mn-ea"/>
                <a:sym typeface="+mn-lt"/>
              </a:rPr>
              <a:t>khuyên</a:t>
            </a:r>
            <a:r>
              <a:rPr 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 “</a:t>
            </a:r>
            <a:r>
              <a:rPr lang="en-US" sz="2000" dirty="0" err="1">
                <a:solidFill>
                  <a:schemeClr val="bg1">
                    <a:lumMod val="50000"/>
                  </a:schemeClr>
                </a:solidFill>
                <a:latin typeface="微软雅黑" panose="020B0503020204020204" pitchFamily="34" charset="-122"/>
                <a:ea typeface="微软雅黑" panose="020B0503020204020204" pitchFamily="34" charset="-122"/>
                <a:cs typeface="+mn-ea"/>
                <a:sym typeface="+mn-lt"/>
              </a:rPr>
              <a:t>tiền</a:t>
            </a:r>
            <a:r>
              <a:rPr 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 </a:t>
            </a:r>
            <a:r>
              <a:rPr lang="en-US" sz="2000" dirty="0" err="1">
                <a:solidFill>
                  <a:schemeClr val="bg1">
                    <a:lumMod val="50000"/>
                  </a:schemeClr>
                </a:solidFill>
                <a:latin typeface="微软雅黑" panose="020B0503020204020204" pitchFamily="34" charset="-122"/>
                <a:ea typeface="微软雅黑" panose="020B0503020204020204" pitchFamily="34" charset="-122"/>
                <a:cs typeface="+mn-ea"/>
                <a:sym typeface="+mn-lt"/>
              </a:rPr>
              <a:t>bối</a:t>
            </a:r>
            <a:r>
              <a:rPr 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p>
        </p:txBody>
      </p:sp>
      <p:sp>
        <p:nvSpPr>
          <p:cNvPr id="68" name="Content Placeholder 2">
            <a:extLst>
              <a:ext uri="{FF2B5EF4-FFF2-40B4-BE49-F238E27FC236}">
                <a16:creationId xmlns:a16="http://schemas.microsoft.com/office/drawing/2014/main" id="{5553DAF2-1B2C-48F3-8826-1261979712FA}"/>
              </a:ext>
            </a:extLst>
          </p:cNvPr>
          <p:cNvSpPr txBox="1">
            <a:spLocks/>
          </p:cNvSpPr>
          <p:nvPr/>
        </p:nvSpPr>
        <p:spPr>
          <a:xfrm>
            <a:off x="9492630" y="4602387"/>
            <a:ext cx="1719869" cy="611161"/>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vi-VN" dirty="0"/>
              <a:t>Bỏ đi mà làm người</a:t>
            </a:r>
            <a:endParaRPr lang="en-US" altLang="zh-CN" sz="800" dirty="0">
              <a:latin typeface="Calibri" panose="020F050202020403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413145459"/>
      </p:ext>
    </p:extLst>
  </p:cSld>
  <p:clrMapOvr>
    <a:masterClrMapping/>
  </p:clrMapOvr>
  <mc:AlternateContent xmlns:mc="http://schemas.openxmlformats.org/markup-compatibility/2006">
    <mc:Choice xmlns:p14="http://schemas.microsoft.com/office/powerpoint/2010/main" Requires="p14">
      <p:transition p14:dur="10" advTm="30000"/>
    </mc:Choice>
    <mc:Fallback>
      <p:transition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down)">
                                      <p:cBhvr>
                                        <p:cTn id="15" dur="500"/>
                                        <p:tgtEl>
                                          <p:spTgt spid="39"/>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down)">
                                      <p:cBhvr>
                                        <p:cTn id="31" dur="500"/>
                                        <p:tgtEl>
                                          <p:spTgt spid="4"/>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wipe(down)">
                                      <p:cBhvr>
                                        <p:cTn id="35" dur="500"/>
                                        <p:tgtEl>
                                          <p:spTgt spid="48"/>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500"/>
                                        <p:tgtEl>
                                          <p:spTgt spid="28"/>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wipe(down)">
                                      <p:cBhvr>
                                        <p:cTn id="43" dur="500"/>
                                        <p:tgtEl>
                                          <p:spTgt spid="51"/>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down)">
                                      <p:cBhvr>
                                        <p:cTn id="47" dur="500"/>
                                        <p:tgtEl>
                                          <p:spTgt spid="31"/>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down)">
                                      <p:cBhvr>
                                        <p:cTn id="51" dur="500"/>
                                        <p:tgtEl>
                                          <p:spTgt spid="25"/>
                                        </p:tgtEl>
                                      </p:cBhvr>
                                    </p:animEffect>
                                  </p:childTnLst>
                                </p:cTn>
                              </p:par>
                            </p:childTnLst>
                          </p:cTn>
                        </p:par>
                        <p:par>
                          <p:cTn id="52" fill="hold">
                            <p:stCondLst>
                              <p:cond delay="6000"/>
                            </p:stCondLst>
                            <p:childTnLst>
                              <p:par>
                                <p:cTn id="53" presetID="22" presetClass="entr" presetSubtype="4"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down)">
                                      <p:cBhvr>
                                        <p:cTn id="55" dur="500"/>
                                        <p:tgtEl>
                                          <p:spTgt spid="19"/>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childTnLst>
                          </p:cTn>
                        </p:par>
                        <p:par>
                          <p:cTn id="60" fill="hold">
                            <p:stCondLst>
                              <p:cond delay="7000"/>
                            </p:stCondLst>
                            <p:childTnLst>
                              <p:par>
                                <p:cTn id="61" presetID="22" presetClass="entr" presetSubtype="4" fill="hold"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down)">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5E1F3E94-38B9-4C25-8991-21653A1857CA"/>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PRESENTATION_TITLE" val="bt325.pptx"/>
</p:tagLst>
</file>

<file path=ppt/theme/theme1.xml><?xml version="1.0" encoding="utf-8"?>
<a:theme xmlns:a="http://schemas.openxmlformats.org/drawingml/2006/main" name="1_自定义设计方案">
  <a:themeElements>
    <a:clrScheme name="自定义 184">
      <a:dk1>
        <a:sysClr val="windowText" lastClr="000000"/>
      </a:dk1>
      <a:lt1>
        <a:sysClr val="window" lastClr="FFFFFF"/>
      </a:lt1>
      <a:dk2>
        <a:srgbClr val="44546A"/>
      </a:dk2>
      <a:lt2>
        <a:srgbClr val="E7E6E6"/>
      </a:lt2>
      <a:accent1>
        <a:srgbClr val="0070C0"/>
      </a:accent1>
      <a:accent2>
        <a:srgbClr val="FFC000"/>
      </a:accent2>
      <a:accent3>
        <a:srgbClr val="92D14F"/>
      </a:accent3>
      <a:accent4>
        <a:srgbClr val="0070C0"/>
      </a:accent4>
      <a:accent5>
        <a:srgbClr val="FFC000"/>
      </a:accent5>
      <a:accent6>
        <a:srgbClr val="92D14F"/>
      </a:accent6>
      <a:hlink>
        <a:srgbClr val="0070C0"/>
      </a:hlink>
      <a:folHlink>
        <a:srgbClr val="FFC0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461</Words>
  <Application>Microsoft Office PowerPoint</Application>
  <PresentationFormat>Custom</PresentationFormat>
  <Paragraphs>70</Paragraphs>
  <Slides>11</Slides>
  <Notes>11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微软雅黑</vt:lpstr>
      <vt:lpstr>宋体</vt:lpstr>
      <vt:lpstr>Arial</vt:lpstr>
      <vt:lpstr>Calibri</vt:lpstr>
      <vt:lpstr>Calibri Light</vt:lpstr>
      <vt:lpstr>Helvetica</vt:lpstr>
      <vt:lpstr>叶根友毛笔行书2.0版</vt:lpstr>
      <vt:lpstr>方正正准黑简体</vt:lpstr>
      <vt:lpstr>1_自定义设计方案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bt325.pptx</dc:title>
  <dc:creator/>
  <cp:lastModifiedBy/>
  <cp:revision>1</cp:revision>
  <dcterms:created xsi:type="dcterms:W3CDTF">2016-10-17T14:00:15Z</dcterms:created>
  <dcterms:modified xsi:type="dcterms:W3CDTF">2023-02-04T16:55:57Z</dcterms:modified>
</cp:coreProperties>
</file>